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notesSlides/_rels/notesSlide44.xml.rels" ContentType="application/vnd.openxmlformats-package.relationships+xml"/>
  <Override PartName="/ppt/notesSlides/_rels/notesSlide43.xml.rels" ContentType="application/vnd.openxmlformats-package.relationships+xml"/>
  <Override PartName="/ppt/notesSlides/_rels/notesSlide42.xml.rels" ContentType="application/vnd.openxmlformats-package.relationships+xml"/>
  <Override PartName="/ppt/notesSlides/_rels/notesSlide41.xml.rels" ContentType="application/vnd.openxmlformats-package.relationships+xml"/>
  <Override PartName="/ppt/notesSlides/_rels/notesSlide40.xml.rels" ContentType="application/vnd.openxmlformats-package.relationships+xml"/>
  <Override PartName="/ppt/notesSlides/_rels/notesSlide39.xml.rels" ContentType="application/vnd.openxmlformats-package.relationships+xml"/>
  <Override PartName="/ppt/notesSlides/_rels/notesSlide38.xml.rels" ContentType="application/vnd.openxmlformats-package.relationships+xml"/>
  <Override PartName="/ppt/notesSlides/_rels/notesSlide37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6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9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21.xml.rels" ContentType="application/vnd.openxmlformats-package.relationships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5.xml" ContentType="application/vnd.openxmlformats-officedocument.presentationml.notesSlide+xml"/>
  <Override PartName="/ppt/media/image41.wmf" ContentType="image/x-wmf"/>
  <Override PartName="/ppt/media/image40.wmf" ContentType="image/x-wmf"/>
  <Override PartName="/ppt/media/image38.wmf" ContentType="image/x-wmf"/>
  <Override PartName="/ppt/media/image16.wmf" ContentType="image/x-wmf"/>
  <Override PartName="/ppt/media/image39.wmf" ContentType="image/x-wmf"/>
  <Override PartName="/ppt/media/image14.wmf" ContentType="image/x-wmf"/>
  <Override PartName="/ppt/media/image15.wmf" ContentType="image/x-wmf"/>
  <Override PartName="/ppt/media/image37.wmf" ContentType="image/x-wmf"/>
  <Override PartName="/ppt/media/image12.wmf" ContentType="image/x-wmf"/>
  <Override PartName="/ppt/media/image17.wmf" ContentType="image/x-wmf"/>
  <Override PartName="/ppt/media/image20.wmf" ContentType="image/x-wmf"/>
  <Override PartName="/ppt/media/image21.wmf" ContentType="image/x-wmf"/>
  <Override PartName="/ppt/media/image22.wmf" ContentType="image/x-wmf"/>
  <Override PartName="/ppt/media/image29.wmf" ContentType="image/x-wmf"/>
  <Override PartName="/ppt/media/image33.wmf" ContentType="image/x-wmf"/>
  <Override PartName="/ppt/media/image34.wmf" ContentType="image/x-wmf"/>
  <Override PartName="/ppt/media/image10.wmf" ContentType="image/x-wmf"/>
  <Override PartName="/ppt/media/image35.wmf" ContentType="image/x-wmf"/>
  <Override PartName="/ppt/media/image11.wmf" ContentType="image/x-wmf"/>
  <Override PartName="/ppt/media/image36.wmf" ContentType="image/x-wmf"/>
  <Override PartName="/ppt/media/image13.png" ContentType="image/png"/>
  <Override PartName="/ppt/media/image1.jpeg" ContentType="image/jpeg"/>
  <Override PartName="/ppt/media/image18.wmf" ContentType="image/x-wmf"/>
  <Override PartName="/ppt/media/image23.png" ContentType="image/png"/>
  <Override PartName="/ppt/media/image19.wmf" ContentType="image/x-wmf"/>
  <Override PartName="/ppt/media/image24.png" ContentType="image/png"/>
  <Override PartName="/ppt/media/image25.png" ContentType="image/png"/>
  <Override PartName="/ppt/media/image26.png" ContentType="image/png"/>
  <Override PartName="/ppt/media/image28.png" ContentType="image/png"/>
  <Override PartName="/ppt/media/image30.png" ContentType="image/png"/>
  <Override PartName="/ppt/media/image31.png" ContentType="image/png"/>
  <Override PartName="/ppt/media/image27.wmf" ContentType="image/x-wmf"/>
  <Override PartName="/ppt/media/image32.png" ContentType="image/png"/>
  <Override PartName="/ppt/media/image9.wmf" ContentType="image/x-wmf"/>
  <Override PartName="/ppt/media/image8.wmf" ContentType="image/x-wmf"/>
  <Override PartName="/ppt/media/image7.wmf" ContentType="image/x-wmf"/>
  <Override PartName="/ppt/media/image6.wmf" ContentType="image/x-wmf"/>
  <Override PartName="/ppt/media/image2.png" ContentType="image/png"/>
  <Override PartName="/ppt/media/image3.png" ContentType="image/png"/>
  <Override PartName="/ppt/media/image5.png" ContentType="image/png"/>
  <Override PartName="/ppt/media/image4.png" ContentType="image/png"/>
  <Override PartName="/ppt/slideMasters/_rels/slideMaster7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slideMaster7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_rels/slideLayout82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8.xml" ContentType="application/vnd.openxmlformats-officedocument.presentationml.slide+xml"/>
  <Override PartName="/ppt/slides/slide13.xml" ContentType="application/vnd.openxmlformats-officedocument.presentationml.slide+xml"/>
  <Override PartName="/ppt/slides/slide37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10.xml" ContentType="application/vnd.openxmlformats-officedocument.presentationml.slide+xml"/>
  <Override PartName="/ppt/slides/slide35.xml" ContentType="application/vnd.openxmlformats-officedocument.presentationml.slide+xml"/>
  <Override PartName="/ppt/slides/slide11.xml" ContentType="application/vnd.openxmlformats-officedocument.presentationml.slide+xml"/>
  <Override PartName="/ppt/slides/slide3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9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_rels/slide44.xml.rels" ContentType="application/vnd.openxmlformats-package.relationships+xml"/>
  <Override PartName="/ppt/slides/_rels/slide43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39.xml.rels" ContentType="application/vnd.openxmlformats-package.relationships+xml"/>
  <Override PartName="/ppt/slides/_rels/slide38.xml.rels" ContentType="application/vnd.openxmlformats-package.relationships+xml"/>
  <Override PartName="/ppt/slides/_rels/slide3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34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3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35.xml.rels" ContentType="application/vnd.openxmlformats-package.relationships+xml"/>
  <Override PartName="/ppt/slides/_rels/slide5.xml.rels" ContentType="application/vnd.openxmlformats-package.relationships+xml"/>
  <Override PartName="/ppt/slides/_rels/slide36.xml.rels" ContentType="application/vnd.openxmlformats-package.relationships+xml"/>
  <Override PartName="/ppt/slides/_rels/slide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30.xml.rels" ContentType="application/vnd.openxmlformats-package.relationships+xml"/>
  <Override PartName="/ppt/slides/_rels/slide25.xml.rels" ContentType="application/vnd.openxmlformats-package.relationships+xml"/>
  <Override PartName="/ppt/slides/_rels/slide31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32.xml.rels" ContentType="application/vnd.openxmlformats-package.relationships+xml"/>
  <Override PartName="/ppt/slides/_rels/slide28.xml.rels" ContentType="application/vnd.openxmlformats-package.relationships+xml"/>
  <Override PartName="/ppt/slides/_rels/slide10.xml.rels" ContentType="application/vnd.openxmlformats-package.relationships+xml"/>
  <Override PartName="/ppt/slides/_rels/slide29.xml.rels" ContentType="application/vnd.openxmlformats-package.relationships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299" r:id="rId5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slide" Target="slides/slide36.xml"/><Relationship Id="rId46" Type="http://schemas.openxmlformats.org/officeDocument/2006/relationships/slide" Target="slides/slide37.xml"/><Relationship Id="rId47" Type="http://schemas.openxmlformats.org/officeDocument/2006/relationships/slide" Target="slides/slide38.xml"/><Relationship Id="rId48" Type="http://schemas.openxmlformats.org/officeDocument/2006/relationships/slide" Target="slides/slide39.xml"/><Relationship Id="rId49" Type="http://schemas.openxmlformats.org/officeDocument/2006/relationships/slide" Target="slides/slide40.xml"/><Relationship Id="rId50" Type="http://schemas.openxmlformats.org/officeDocument/2006/relationships/slide" Target="slides/slide41.xml"/><Relationship Id="rId51" Type="http://schemas.openxmlformats.org/officeDocument/2006/relationships/slide" Target="slides/slide42.xml"/><Relationship Id="rId52" Type="http://schemas.openxmlformats.org/officeDocument/2006/relationships/slide" Target="slides/slide43.xml"/><Relationship Id="rId53" Type="http://schemas.openxmlformats.org/officeDocument/2006/relationships/slide" Target="slides/slide4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8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GB" sz="2400" spc="-1" strike="noStrike">
                <a:solidFill>
                  <a:srgbClr val="ffffff"/>
                </a:solidFill>
                <a:latin typeface="comic"/>
              </a:rPr>
              <a:t>Click to move the slide</a:t>
            </a:r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en-IN" sz="2000" spc="-1" strike="noStrike">
                <a:latin typeface="Arial"/>
              </a:rPr>
              <a:t>Click to edit the notes format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en-IN" sz="1400" spc="-1" strike="noStrike">
                <a:latin typeface="Times New Roman"/>
              </a:rPr>
              <a:t>&lt;header&gt;</a:t>
            </a:r>
            <a:endParaRPr b="0" lang="en-IN" sz="1400" spc="-1" strike="noStrike">
              <a:latin typeface="Times New Roman"/>
            </a:endParaRPr>
          </a:p>
        </p:txBody>
      </p:sp>
      <p:sp>
        <p:nvSpPr>
          <p:cNvPr id="29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IN" sz="1400" spc="-1" strike="noStrike">
                <a:latin typeface="Times New Roman"/>
              </a:rPr>
              <a:t>&lt;date/time&gt;</a:t>
            </a:r>
            <a:endParaRPr b="0" lang="en-IN" sz="1400" spc="-1" strike="noStrike">
              <a:latin typeface="Times New Roman"/>
            </a:endParaRPr>
          </a:p>
        </p:txBody>
      </p:sp>
      <p:sp>
        <p:nvSpPr>
          <p:cNvPr id="29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IN" sz="1400" spc="-1" strike="noStrike">
                <a:latin typeface="Times New Roman"/>
              </a:rPr>
              <a:t>&lt;footer&gt;</a:t>
            </a:r>
            <a:endParaRPr b="0" lang="en-IN" sz="1400" spc="-1" strike="noStrike">
              <a:latin typeface="Times New Roman"/>
            </a:endParaRPr>
          </a:p>
        </p:txBody>
      </p:sp>
      <p:sp>
        <p:nvSpPr>
          <p:cNvPr id="29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CFE35B19-C3F1-4A47-A53C-1FE82D6C34F6}" type="slidenum">
              <a:rPr b="0" lang="en-IN" sz="1400" spc="-1" strike="noStrike">
                <a:latin typeface="Times New Roman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
</Relationships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_rels/notesSlide39.xml.rels><?xml version="1.0" encoding="UTF-8"?>
<Relationships xmlns="http://schemas.openxmlformats.org/package/2006/relationships"><Relationship Id="rId1" Type="http://schemas.openxmlformats.org/officeDocument/2006/relationships/slide" Target="../slides/slide39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_rels/notesSlide41.xml.rels><?xml version="1.0" encoding="UTF-8"?>
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
</Relationships>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
</Relationships>
</file>

<file path=ppt/notesSlides/_rels/notesSlide43.xml.rels><?xml version="1.0" encoding="UTF-8"?>
<Relationships xmlns="http://schemas.openxmlformats.org/package/2006/relationships"><Relationship Id="rId1" Type="http://schemas.openxmlformats.org/officeDocument/2006/relationships/slide" Target="../slides/slide43.xml"/><Relationship Id="rId2" Type="http://schemas.openxmlformats.org/officeDocument/2006/relationships/notesMaster" Target="../notesMasters/notesMaster1.xml"/>
</Relationships>
</file>

<file path=ppt/notesSlides/_rels/notesSlide44.xml.rels><?xml version="1.0" encoding="UTF-8"?>
<Relationships xmlns="http://schemas.openxmlformats.org/package/2006/relationships"><Relationship Id="rId1" Type="http://schemas.openxmlformats.org/officeDocument/2006/relationships/slide" Target="../slides/slide4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FD994BE5-555E-4974-A023-2949B7C3AB06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572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57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CFCF30D5-0089-496F-BC88-3AD581F4CE7F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01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0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CE61E39C-D820-4B2F-8AC4-8948EE2080B2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0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0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5F9B04C0-FAA9-42A7-BEC2-D21D435B4A9C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0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0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A9109632-80EF-4CE9-A743-A2A810AC743E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10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1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A74301B0-0DD0-4A37-A03A-3364FB1EBE7F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13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14" name="CustomShape 3"/>
          <p:cNvSpPr/>
          <p:nvPr/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\[\text{MRR} = \frac{1}{|Q|}\sum_{q\in Q} \frac{1}{r_q}\]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endParaRPr b="0" lang="en-IN" sz="1200" spc="-1" strike="noStrike">
              <a:latin typeface="Arial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AA52D8FF-C318-450E-8B15-2E501D8DCDC8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16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17" name="CustomShape 3"/>
          <p:cNvSpPr/>
          <p:nvPr/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$\noindent $\text{true positive@}i = (n_i^+/n^+)$ \\ \noindent $\text{false positive@}i = (n_i^-/n^-)$</a:t>
            </a:r>
            <a:endParaRPr b="0" lang="en-IN" sz="12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3D7496AB-35F9-4EE7-821A-9AC4FA9D1753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57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57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24294F21-DCD0-4305-BC2C-E20E638228C7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19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2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E2B0C0CF-A185-40C2-B3DF-A4F94448B8FC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22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2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4BF77B0F-E7B6-44FD-B52C-C97DB7D975A6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26" name="CustomShape 3"/>
          <p:cNvSpPr/>
          <p:nvPr/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\begin{align*} r_\text{engine} &amp;= d_1^+, d_2^-, d_3^+, d_4^+, d_5^-, d_6^-, d_7^+, d_8^- \\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r_\text{ideal} &amp;= d_1^+, d_3^+, d_4^+, d_7^+; d_2^-, d_5^-, d_6^-, d_8^- \end{align*}</a:t>
            </a:r>
            <a:endParaRPr b="0" lang="en-IN" sz="1200" spc="-1" strike="noStrike">
              <a:latin typeface="Arial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F00DF55A-8E78-4A19-A0B2-927092632895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28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29" name="CustomShape 3"/>
          <p:cNvSpPr/>
          <p:nvPr/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\begin{align*}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  </a:t>
            </a: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\sum_{i=1}^R p_i - 1 - (i-1) &amp;= Q, \quad \text{or} \\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  </a:t>
            </a: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\sum_{i=1}^R p_i \;=\; Q + \sum_{i=1}^R i &amp;= Q + \frac{R(R+1)}2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\; = \; Q + {R + 1 \choose 2}.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\end{align*}</a:t>
            </a:r>
            <a:endParaRPr b="0" lang="en-IN" sz="1200" spc="-1" strike="noStrike">
              <a:latin typeface="Arial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8361E502-B4E2-4749-A292-CA1ABA2FDDA9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31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3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29AB927B-9DB4-4D6A-8266-699FB400BB9A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3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35" name="CustomShape 3"/>
          <p:cNvSpPr/>
          <p:nvPr/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\begin{align*}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\mathcal{L}(p_1,\ldots,p_R;\lambda) &amp;=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\frac1R \sum_{i=1}^R \frac i {p_i} +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\lambda\left( \sum_{i=1}^R p_i - Q - {R + 1 \choose 2} \right) \\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\therefore  \frac{\partial \mathcal{L}}{\partial p_i} &amp;=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- \frac i {R p_i^2} + \lambda \overset{\text{set}}{=} 0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\quad \text{to get} \quad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p_i^* = \sqrt{\frac i {R\lambda}}.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\end{align*}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\begin{align*}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\AvgPrec(r_\text{engine},r_\text{ideal}) &amp;\ge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  </a:t>
            </a: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\frac{\left( \sum_{i=1}^R \sqrt{i} \right)^2 }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{R \left( Q + {R + 1 \choose 2} \right)}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\end{align*}</a:t>
            </a:r>
            <a:endParaRPr b="0" lang="en-IN" sz="1200" spc="-1" strike="noStrike">
              <a:latin typeface="Arial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1A527524-C7CD-4DE7-82B7-9C4410FC3BC7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3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38" name="CustomShape 3"/>
          <p:cNvSpPr/>
          <p:nvPr/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/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 </a:t>
            </a: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\begin{align*}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\text{NDCG}_q = 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    </a:t>
            </a: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Z_q \sum_{j = 1}^L \frac{2^{r_q(j)} - 1}{\log(1 + j)}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  </a:t>
            </a: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\end{align*}</a:t>
            </a:r>
            <a:endParaRPr b="0" lang="en-IN" sz="1200" spc="-1" strike="noStrike">
              <a:latin typeface="Arial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EC4C537C-51EF-40C5-8F7B-9C02321A058E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40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64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65872B8A-0E35-4EE8-85C0-2A13478068CC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43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44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CA74AEF7-48EC-4708-94D7-F032C5067974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46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4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EA5B2C31-C5CA-4D03-BDD9-D4BA9ED5DB4D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49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5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7D4550B6-A983-4A0B-9AD6-ED961BF4B613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52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5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3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934CE43E-5532-4447-8EDA-C71CB3BA5C58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5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5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6758EB79-BA9F-40B6-ADE2-4E2E37EBE668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58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59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3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2D7D6D62-0C6D-476F-84FF-731E98C834C7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61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6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EE8091A6-A2D6-44FB-A146-D1437250C799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578" name="CustomShape 2"/>
          <p:cNvSpPr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6E8FEEBA-4614-43D8-ACB3-89616A4A8C60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Arial"/>
            </a:endParaRPr>
          </a:p>
        </p:txBody>
      </p:sp>
      <p:sp>
        <p:nvSpPr>
          <p:cNvPr id="579" name="CustomShape 3"/>
          <p:cNvSpPr/>
          <p:nvPr/>
        </p:nvSpPr>
        <p:spPr>
          <a:xfrm>
            <a:off x="0" y="8685360"/>
            <a:ext cx="297144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0" name="CustomShape 4"/>
          <p:cNvSpPr/>
          <p:nvPr/>
        </p:nvSpPr>
        <p:spPr>
          <a:xfrm>
            <a:off x="0" y="0"/>
            <a:ext cx="297144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1" name="CustomShape 5"/>
          <p:cNvSpPr/>
          <p:nvPr/>
        </p:nvSpPr>
        <p:spPr>
          <a:xfrm>
            <a:off x="3884760" y="0"/>
            <a:ext cx="297144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2" name="PlaceHolder 6"/>
          <p:cNvSpPr>
            <a:spLocks noGrp="1"/>
          </p:cNvSpPr>
          <p:nvPr>
            <p:ph type="sldImg"/>
          </p:nvPr>
        </p:nvSpPr>
        <p:spPr>
          <a:xfrm>
            <a:off x="1144440" y="685800"/>
            <a:ext cx="4571640" cy="3428640"/>
          </a:xfrm>
          <a:prstGeom prst="rect">
            <a:avLst/>
          </a:prstGeom>
        </p:spPr>
      </p:sp>
      <p:sp>
        <p:nvSpPr>
          <p:cNvPr id="583" name="CustomShape 7"/>
          <p:cNvSpPr/>
          <p:nvPr/>
        </p:nvSpPr>
        <p:spPr>
          <a:xfrm>
            <a:off x="914400" y="4343400"/>
            <a:ext cx="5028840" cy="411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451"/>
              </a:spcBef>
            </a:pPr>
            <a:r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Cf. our discussion of how Westlaw Boolean queries didn’t actually outperform free text querying</a:t>
            </a:r>
            <a:endParaRPr b="0" lang="en-IN" sz="1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1"/>
              </a:spcBef>
            </a:pPr>
            <a:endParaRPr b="0" lang="en-IN" sz="1200" spc="-1" strike="noStrike">
              <a:latin typeface="Arial"/>
            </a:endParaRPr>
          </a:p>
        </p:txBody>
      </p:sp>
      <p:sp>
        <p:nvSpPr>
          <p:cNvPr id="584" name="CustomShape 8"/>
          <p:cNvSpPr/>
          <p:nvPr/>
        </p:nvSpPr>
        <p:spPr>
          <a:xfrm>
            <a:off x="3886200" y="8686800"/>
            <a:ext cx="297144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1CE163F3-7B62-4853-A34C-D368DB5547E2}" type="slidenum">
              <a:rPr b="0" lang="en-IN" sz="1100" spc="-1" strike="noStrike">
                <a:solidFill>
                  <a:srgbClr val="000000"/>
                </a:solidFill>
                <a:latin typeface="Lucida Sans"/>
                <a:ea typeface="Arial Unicode MS"/>
              </a:rPr>
              <a:t>&lt;number&gt;</a:t>
            </a:fld>
            <a:endParaRPr b="0" lang="en-IN" sz="1100" spc="-1" strike="noStrike">
              <a:latin typeface="Arial"/>
            </a:endParaRPr>
          </a:p>
        </p:txBody>
      </p:sp>
    </p:spTree>
  </p:cSld>
</p:note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7A04A85A-5B26-48EF-B5E6-A0998FCD3544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64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6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4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CAD03215-3B9A-4DE7-9BC9-FEC8B30247C6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67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6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4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32A14C8D-A7E8-4EF2-9B42-1A4D17AB6E0A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70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7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4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8291518C-B03F-40DA-B707-170DFCEAD56A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73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74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4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62565AD1-DC35-4246-99F8-DBF59CF3B717}" type="slidenum">
              <a:rPr b="0" lang="en-IN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676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200" cy="3427200"/>
          </a:xfrm>
          <a:prstGeom prst="rect">
            <a:avLst/>
          </a:prstGeom>
        </p:spPr>
      </p:sp>
      <p:sp>
        <p:nvSpPr>
          <p:cNvPr id="67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4C860B1E-A77F-4A17-9FB5-BC0E04AA26C1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586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58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9980121A-0518-4E3C-969B-B4BF4B4D3CBB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589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59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0A214C3E-8CA6-4321-8703-DB79EF75FCAA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592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59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E80088AC-59CD-4EC9-BB01-20964D12E3A5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59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59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pPr marL="216000" indent="-216000">
              <a:lnSpc>
                <a:spcPct val="100000"/>
              </a:lnSpc>
            </a:pPr>
            <a:r>
              <a:rPr b="0" lang="en-IN" sz="2000" spc="-1" strike="noStrike">
                <a:latin typeface="Arial"/>
              </a:rPr>
              <a:t>http://blog.mediative.com/en/2011/08/31/eye-tracking-google-through-the-years/</a:t>
            </a:r>
            <a:endParaRPr b="0" lang="en-IN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IN" sz="20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TextShape 1"/>
          <p:cNvSpPr txBox="1"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15E87C9C-5FEF-4EA9-AE83-A7CD7DF88F7C}" type="slidenum">
              <a:rPr b="0" lang="en-IN" sz="1200" spc="-1" strike="noStrike">
                <a:solidFill>
                  <a:srgbClr val="000000"/>
                </a:solidFill>
                <a:latin typeface="comic"/>
                <a:ea typeface="+mn-ea"/>
              </a:rPr>
              <a:t>&lt;number&gt;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598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599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90000" rIns="90000" tIns="46800" bIns="46800" anchor="ctr"/>
          <a:p>
            <a:endParaRPr b="0" lang="en-IN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16512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1020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2286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16512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1020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228600" y="152280"/>
            <a:ext cx="8685000" cy="2818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16512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1020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2286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16512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1020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228600" y="152280"/>
            <a:ext cx="8685000" cy="2818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16512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1020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2286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16512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1020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228600" y="152280"/>
            <a:ext cx="8685000" cy="2818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316512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61020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2286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6"/>
          <p:cNvSpPr>
            <a:spLocks noGrp="1"/>
          </p:cNvSpPr>
          <p:nvPr>
            <p:ph type="body"/>
          </p:nvPr>
        </p:nvSpPr>
        <p:spPr>
          <a:xfrm>
            <a:off x="316512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7"/>
          <p:cNvSpPr>
            <a:spLocks noGrp="1"/>
          </p:cNvSpPr>
          <p:nvPr>
            <p:ph type="body"/>
          </p:nvPr>
        </p:nvSpPr>
        <p:spPr>
          <a:xfrm>
            <a:off x="61020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ubTitle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subTitle"/>
          </p:nvPr>
        </p:nvSpPr>
        <p:spPr>
          <a:xfrm>
            <a:off x="228600" y="152280"/>
            <a:ext cx="8685000" cy="2818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228600" y="152280"/>
            <a:ext cx="8685000" cy="2818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316512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 type="body"/>
          </p:nvPr>
        </p:nvSpPr>
        <p:spPr>
          <a:xfrm>
            <a:off x="61020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 type="body"/>
          </p:nvPr>
        </p:nvSpPr>
        <p:spPr>
          <a:xfrm>
            <a:off x="2286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6"/>
          <p:cNvSpPr>
            <a:spLocks noGrp="1"/>
          </p:cNvSpPr>
          <p:nvPr>
            <p:ph type="body"/>
          </p:nvPr>
        </p:nvSpPr>
        <p:spPr>
          <a:xfrm>
            <a:off x="316512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7"/>
          <p:cNvSpPr>
            <a:spLocks noGrp="1"/>
          </p:cNvSpPr>
          <p:nvPr>
            <p:ph type="body"/>
          </p:nvPr>
        </p:nvSpPr>
        <p:spPr>
          <a:xfrm>
            <a:off x="61020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subTitle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subTitle"/>
          </p:nvPr>
        </p:nvSpPr>
        <p:spPr>
          <a:xfrm>
            <a:off x="228600" y="152280"/>
            <a:ext cx="8685000" cy="2818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5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316512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61020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5"/>
          <p:cNvSpPr>
            <a:spLocks noGrp="1"/>
          </p:cNvSpPr>
          <p:nvPr>
            <p:ph type="body"/>
          </p:nvPr>
        </p:nvSpPr>
        <p:spPr>
          <a:xfrm>
            <a:off x="2286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6"/>
          <p:cNvSpPr>
            <a:spLocks noGrp="1"/>
          </p:cNvSpPr>
          <p:nvPr>
            <p:ph type="body"/>
          </p:nvPr>
        </p:nvSpPr>
        <p:spPr>
          <a:xfrm>
            <a:off x="316512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7"/>
          <p:cNvSpPr>
            <a:spLocks noGrp="1"/>
          </p:cNvSpPr>
          <p:nvPr>
            <p:ph type="body"/>
          </p:nvPr>
        </p:nvSpPr>
        <p:spPr>
          <a:xfrm>
            <a:off x="61020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subTitle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subTitle"/>
          </p:nvPr>
        </p:nvSpPr>
        <p:spPr>
          <a:xfrm>
            <a:off x="228600" y="152280"/>
            <a:ext cx="8685000" cy="2818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57132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4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5"/>
          <p:cNvSpPr>
            <a:spLocks noGrp="1"/>
          </p:cNvSpPr>
          <p:nvPr>
            <p:ph type="body"/>
          </p:nvPr>
        </p:nvSpPr>
        <p:spPr>
          <a:xfrm>
            <a:off x="4678920" y="382212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316512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4"/>
          <p:cNvSpPr>
            <a:spLocks noGrp="1"/>
          </p:cNvSpPr>
          <p:nvPr>
            <p:ph type="body"/>
          </p:nvPr>
        </p:nvSpPr>
        <p:spPr>
          <a:xfrm>
            <a:off x="6102000" y="83808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5"/>
          <p:cNvSpPr>
            <a:spLocks noGrp="1"/>
          </p:cNvSpPr>
          <p:nvPr>
            <p:ph type="body"/>
          </p:nvPr>
        </p:nvSpPr>
        <p:spPr>
          <a:xfrm>
            <a:off x="2286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6"/>
          <p:cNvSpPr>
            <a:spLocks noGrp="1"/>
          </p:cNvSpPr>
          <p:nvPr>
            <p:ph type="body"/>
          </p:nvPr>
        </p:nvSpPr>
        <p:spPr>
          <a:xfrm>
            <a:off x="316512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7"/>
          <p:cNvSpPr>
            <a:spLocks noGrp="1"/>
          </p:cNvSpPr>
          <p:nvPr>
            <p:ph type="body"/>
          </p:nvPr>
        </p:nvSpPr>
        <p:spPr>
          <a:xfrm>
            <a:off x="6102000" y="3822120"/>
            <a:ext cx="279648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0" rIns="0" tIns="0" bIns="0" anchor="ctr"/>
          <a:p>
            <a:endParaRPr b="0" lang="en-GB" sz="24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8920" y="838080"/>
            <a:ext cx="423792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228600" y="3822120"/>
            <a:ext cx="8685000" cy="2724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Cl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ic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k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to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ed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it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M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as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te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r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titl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st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yl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763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629400"/>
            <a:ext cx="289368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71629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9ED28C16-9AE2-49D5-96BD-AEFE50241B6F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l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i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k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o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d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i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M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a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s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r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i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l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s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y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l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5713200"/>
          </a:xfrm>
          <a:prstGeom prst="rect">
            <a:avLst/>
          </a:prstGeom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1143000" indent="-228240">
              <a:lnSpc>
                <a:spcPct val="100000"/>
              </a:lnSpc>
              <a:spcBef>
                <a:spcPts val="601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16002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0574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763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629400"/>
            <a:ext cx="289368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1629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B50F05BA-0987-43AA-BD18-70674FFC4FA7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1</a:t>
            </a:fld>
            <a:endParaRPr b="0" lang="en-IN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l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i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k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o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d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i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M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a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s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r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i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l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 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s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y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l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e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763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3124080" y="6629400"/>
            <a:ext cx="289368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sldNum"/>
          </p:nvPr>
        </p:nvSpPr>
        <p:spPr>
          <a:xfrm>
            <a:off x="71629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DF8DA02E-F932-4E0E-8474-7F4B17F9D9C7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Click to edit Master title style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65280" cy="5713200"/>
          </a:xfrm>
          <a:prstGeom prst="rect">
            <a:avLst/>
          </a:prstGeom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1143000" indent="-228240">
              <a:lnSpc>
                <a:spcPct val="100000"/>
              </a:lnSpc>
              <a:spcBef>
                <a:spcPts val="601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16002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0574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646520" y="838080"/>
            <a:ext cx="4266720" cy="5713200"/>
          </a:xfrm>
          <a:prstGeom prst="rect">
            <a:avLst/>
          </a:prstGeom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1143000" indent="-228240">
              <a:lnSpc>
                <a:spcPct val="100000"/>
              </a:lnSpc>
              <a:spcBef>
                <a:spcPts val="601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16002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0574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dt"/>
          </p:nvPr>
        </p:nvSpPr>
        <p:spPr>
          <a:xfrm>
            <a:off x="763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ftr"/>
          </p:nvPr>
        </p:nvSpPr>
        <p:spPr>
          <a:xfrm>
            <a:off x="3124080" y="6629400"/>
            <a:ext cx="289368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sldNum"/>
          </p:nvPr>
        </p:nvSpPr>
        <p:spPr>
          <a:xfrm>
            <a:off x="71629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03B43E2B-8A3E-402F-9F2D-06EDAA7AE734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Click to edit Master title style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4265280" cy="5713200"/>
          </a:xfrm>
          <a:prstGeom prst="rect">
            <a:avLst/>
          </a:prstGeom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1143000" indent="-228240">
              <a:lnSpc>
                <a:spcPct val="100000"/>
              </a:lnSpc>
              <a:spcBef>
                <a:spcPts val="601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16002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0574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646520" y="838080"/>
            <a:ext cx="4266720" cy="5713200"/>
          </a:xfrm>
          <a:prstGeom prst="rect">
            <a:avLst/>
          </a:prstGeom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1143000" indent="-228240">
              <a:lnSpc>
                <a:spcPct val="100000"/>
              </a:lnSpc>
              <a:spcBef>
                <a:spcPts val="601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16002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0574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dt"/>
          </p:nvPr>
        </p:nvSpPr>
        <p:spPr>
          <a:xfrm>
            <a:off x="763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ftr"/>
          </p:nvPr>
        </p:nvSpPr>
        <p:spPr>
          <a:xfrm>
            <a:off x="3124080" y="6629400"/>
            <a:ext cx="289368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 type="sldNum"/>
          </p:nvPr>
        </p:nvSpPr>
        <p:spPr>
          <a:xfrm>
            <a:off x="71629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236EE2A9-FB1B-45DC-BA6F-ABE6325386C8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5000" cy="607680"/>
          </a:xfrm>
          <a:prstGeom prst="rect">
            <a:avLst/>
          </a:prstGeom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Click to edit Master title style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5000" cy="2779200"/>
          </a:xfrm>
          <a:prstGeom prst="rect">
            <a:avLst/>
          </a:prstGeom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1143000" indent="-228240">
              <a:lnSpc>
                <a:spcPct val="100000"/>
              </a:lnSpc>
              <a:spcBef>
                <a:spcPts val="601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16002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0574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body"/>
          </p:nvPr>
        </p:nvSpPr>
        <p:spPr>
          <a:xfrm>
            <a:off x="228600" y="3770280"/>
            <a:ext cx="8685000" cy="2781000"/>
          </a:xfrm>
          <a:prstGeom prst="rect">
            <a:avLst/>
          </a:prstGeom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1143000" indent="-228240">
              <a:lnSpc>
                <a:spcPct val="100000"/>
              </a:lnSpc>
              <a:spcBef>
                <a:spcPts val="601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16002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0574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 type="dt"/>
          </p:nvPr>
        </p:nvSpPr>
        <p:spPr>
          <a:xfrm>
            <a:off x="763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211" name="PlaceHolder 5"/>
          <p:cNvSpPr>
            <a:spLocks noGrp="1"/>
          </p:cNvSpPr>
          <p:nvPr>
            <p:ph type="ftr"/>
          </p:nvPr>
        </p:nvSpPr>
        <p:spPr>
          <a:xfrm>
            <a:off x="3124080" y="6629400"/>
            <a:ext cx="289368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212" name="PlaceHolder 6"/>
          <p:cNvSpPr>
            <a:spLocks noGrp="1"/>
          </p:cNvSpPr>
          <p:nvPr>
            <p:ph type="sldNum"/>
          </p:nvPr>
        </p:nvSpPr>
        <p:spPr>
          <a:xfrm>
            <a:off x="71629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A3B3AEE7-2DFA-43A8-90A6-90AD7FF0D300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228600" y="152280"/>
            <a:ext cx="8686440" cy="609120"/>
          </a:xfrm>
          <a:prstGeom prst="rect">
            <a:avLst/>
          </a:prstGeom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Click to edit Master title style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228600" y="838080"/>
            <a:ext cx="8686440" cy="2781000"/>
          </a:xfrm>
          <a:prstGeom prst="rect">
            <a:avLst/>
          </a:prstGeom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1143000" indent="-228240">
              <a:lnSpc>
                <a:spcPct val="100000"/>
              </a:lnSpc>
              <a:spcBef>
                <a:spcPts val="601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16002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0574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228600" y="3772080"/>
            <a:ext cx="8686440" cy="2781000"/>
          </a:xfrm>
          <a:prstGeom prst="rect">
            <a:avLst/>
          </a:prstGeom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Edit Master text styles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1143000" indent="-228240">
              <a:lnSpc>
                <a:spcPct val="100000"/>
              </a:lnSpc>
              <a:spcBef>
                <a:spcPts val="601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16002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2057400" indent="-228240">
              <a:lnSpc>
                <a:spcPct val="100000"/>
              </a:lnSpc>
              <a:spcBef>
                <a:spcPts val="499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dt"/>
          </p:nvPr>
        </p:nvSpPr>
        <p:spPr>
          <a:xfrm>
            <a:off x="763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253" name="PlaceHolder 5"/>
          <p:cNvSpPr>
            <a:spLocks noGrp="1"/>
          </p:cNvSpPr>
          <p:nvPr>
            <p:ph type="ftr"/>
          </p:nvPr>
        </p:nvSpPr>
        <p:spPr>
          <a:xfrm>
            <a:off x="3124080" y="6629400"/>
            <a:ext cx="2893680" cy="226800"/>
          </a:xfrm>
          <a:prstGeom prst="rect">
            <a:avLst/>
          </a:prstGeom>
        </p:spPr>
        <p:txBody>
          <a:bodyPr lIns="90000" rIns="90000" tIns="46800" bIns="46800"/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254" name="PlaceHolder 6"/>
          <p:cNvSpPr>
            <a:spLocks noGrp="1"/>
          </p:cNvSpPr>
          <p:nvPr>
            <p:ph type="sldNum"/>
          </p:nvPr>
        </p:nvSpPr>
        <p:spPr>
          <a:xfrm>
            <a:off x="7162920" y="6629400"/>
            <a:ext cx="1902960" cy="226800"/>
          </a:xfrm>
          <a:prstGeom prst="rect">
            <a:avLst/>
          </a:prstGeom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CB766FE0-F0F5-42AC-9E14-AE0C4CB6ACC2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image" Target="../media/image7.wmf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0.wmf"/><Relationship Id="rId2" Type="http://schemas.openxmlformats.org/officeDocument/2006/relationships/image" Target="../media/image11.wmf"/><Relationship Id="rId3" Type="http://schemas.openxmlformats.org/officeDocument/2006/relationships/image" Target="../media/image12.wmf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49.xml"/><Relationship Id="rId3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4.wmf"/><Relationship Id="rId2" Type="http://schemas.openxmlformats.org/officeDocument/2006/relationships/slideLayout" Target="../slideLayouts/slideLayout70.xml"/><Relationship Id="rId3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5.wmf"/><Relationship Id="rId2" Type="http://schemas.openxmlformats.org/officeDocument/2006/relationships/image" Target="../media/image16.wmf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0.wmf"/><Relationship Id="rId2" Type="http://schemas.openxmlformats.org/officeDocument/2006/relationships/image" Target="../media/image21.wmf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2.wmf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hyperlink" Target="http://resources.mpi-inf.mpg.de/d5/teaching/ws11_12/irdm/slides/" TargetMode="External"/><Relationship Id="rId3" Type="http://schemas.openxmlformats.org/officeDocument/2006/relationships/slideLayout" Target="../slideLayouts/slideLayout29.xml"/><Relationship Id="rId4" Type="http://schemas.openxmlformats.org/officeDocument/2006/relationships/notesSlide" Target="../notesSlides/notesSlide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wmf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29.xml"/><Relationship Id="rId4" Type="http://schemas.openxmlformats.org/officeDocument/2006/relationships/notesSlide" Target="../notesSlides/notesSlide3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29.xml"/><Relationship Id="rId3" Type="http://schemas.openxmlformats.org/officeDocument/2006/relationships/notesSlide" Target="../notesSlides/notesSlide4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4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33.wmf"/><Relationship Id="rId2" Type="http://schemas.openxmlformats.org/officeDocument/2006/relationships/image" Target="../media/image34.wmf"/><Relationship Id="rId3" Type="http://schemas.openxmlformats.org/officeDocument/2006/relationships/image" Target="../media/image35.wmf"/><Relationship Id="rId4" Type="http://schemas.openxmlformats.org/officeDocument/2006/relationships/image" Target="../media/image36.wmf"/><Relationship Id="rId5" Type="http://schemas.openxmlformats.org/officeDocument/2006/relationships/image" Target="../media/image37.wmf"/><Relationship Id="rId6" Type="http://schemas.openxmlformats.org/officeDocument/2006/relationships/slideLayout" Target="../slideLayouts/slideLayout37.xml"/><Relationship Id="rId7" Type="http://schemas.openxmlformats.org/officeDocument/2006/relationships/notesSlide" Target="../notesSlides/notesSlide4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38.wmf"/><Relationship Id="rId2" Type="http://schemas.openxmlformats.org/officeDocument/2006/relationships/image" Target="../media/image39.wmf"/><Relationship Id="rId3" Type="http://schemas.openxmlformats.org/officeDocument/2006/relationships/image" Target="../media/image40.wmf"/><Relationship Id="rId4" Type="http://schemas.openxmlformats.org/officeDocument/2006/relationships/image" Target="../media/image41.wmf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4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9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9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Relevance Ranking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298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ctr">
              <a:lnSpc>
                <a:spcPct val="100000"/>
              </a:lnSpc>
              <a:spcBef>
                <a:spcPts val="799"/>
              </a:spcBef>
            </a:pPr>
            <a:r>
              <a:rPr b="0" lang="en-IN" sz="3200" spc="-1" strike="noStrike">
                <a:solidFill>
                  <a:srgbClr val="000000"/>
                </a:solidFill>
                <a:latin typeface="Arial"/>
              </a:rPr>
              <a:t>CS635</a:t>
            </a:r>
            <a:endParaRPr b="0" lang="en-IN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</a:pPr>
            <a:r>
              <a:rPr b="0" lang="en-IN" sz="3200" spc="-1" strike="noStrike">
                <a:solidFill>
                  <a:srgbClr val="000000"/>
                </a:solidFill>
                <a:latin typeface="Arial"/>
              </a:rPr>
              <a:t>Soumen Chakrabarti</a:t>
            </a:r>
            <a:endParaRPr b="0" lang="en-IN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</a:pPr>
            <a:r>
              <a:rPr b="0" lang="en-IN" sz="3200" spc="-1" strike="noStrike">
                <a:solidFill>
                  <a:srgbClr val="000000"/>
                </a:solidFill>
                <a:latin typeface="Arial"/>
              </a:rPr>
              <a:t>(+ many slides from MRS book)</a:t>
            </a:r>
            <a:endParaRPr b="0" lang="en-IN" sz="3200" spc="-1" strike="noStrike">
              <a:latin typeface="Arial"/>
            </a:endParaRPr>
          </a:p>
        </p:txBody>
      </p:sp>
      <p:sp>
        <p:nvSpPr>
          <p:cNvPr id="299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ECCCD0FB-A4AC-4DEB-8E3E-515AA5B3B68F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Eye tracking summary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33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Small differences in gaze at ad panels, but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Overall, users spend a lot of time gazing at “organic” results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Mostly scanning down from rank 1 in search of search satisfaction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Spending more time inspecting top ranks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There are very sophisticated models of summary inspection, skip, click, satisfaction, backoff, etc.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For now, the clear first principle is: present results </a:t>
            </a:r>
            <a:r>
              <a:rPr b="0" i="1" lang="en-GB" sz="2800" spc="-1" strike="noStrike">
                <a:solidFill>
                  <a:srgbClr val="000000"/>
                </a:solidFill>
                <a:latin typeface="Arial"/>
              </a:rPr>
              <a:t>most relevant first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How to measure relevance?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75905B08-DA28-4323-8523-9DEF5ED87B22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77" dur="indefinite" restart="never" nodeType="tmRoot">
          <p:childTnLst>
            <p:seq>
              <p:cTn id="7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Forms of supervision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36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70c0"/>
                </a:solidFill>
                <a:latin typeface="Arial"/>
              </a:rPr>
              <a:t>Regression: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for each doc, relevance score (unrealistic to collect absolute scores)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70c0"/>
                </a:solidFill>
                <a:latin typeface="Arial"/>
              </a:rPr>
              <a:t>Ordinal regression: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discretize into K-point relevance scale (somewhat more realistic)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70c0"/>
                </a:solidFill>
                <a:latin typeface="Arial"/>
              </a:rPr>
              <a:t>Complete rank order: 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Total order on docs but no scores (still quite unrealistic)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70c0"/>
                </a:solidFill>
                <a:latin typeface="Arial"/>
              </a:rPr>
              <a:t>Prefix of rank order: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Slightly more realistic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70c0"/>
                </a:solidFill>
                <a:latin typeface="Arial"/>
              </a:rPr>
              <a:t>Pairwise preferences: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(possibly inconsistent) partial order between docs “u less preferred than v” (inferred from click-log and eye-tracking)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FE6B174D-4273-489C-8B47-B114042FB2BC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79" dur="indefinite" restart="never" nodeType="tmRoot">
          <p:childTnLst>
            <p:seq>
              <p:cTn id="8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Loss and reward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39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latin typeface="Arial"/>
              </a:rPr>
              <a:t> 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78275F44-4C0A-41FA-8380-2654C647C42F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81" dur="indefinite" restart="never" nodeType="tmRoot">
          <p:childTnLst>
            <p:seq>
              <p:cTn id="8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Losses and rewards, cont’d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42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latin typeface="Arial"/>
              </a:rPr>
              <a:t> 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46A3689E-77D3-46A8-9008-B505B2B5C106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83" dur="indefinite" restart="never" nodeType="tmRoot">
          <p:childTnLst>
            <p:seq>
              <p:cTn id="8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Losses and rewards, cont’d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45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latin typeface="Arial"/>
              </a:rPr>
              <a:t> 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9DA35B0F-FDBC-48C7-BA78-3B3E443EC700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85" dur="indefinite" restart="never" nodeType="tmRoot">
          <p:childTnLst>
            <p:seq>
              <p:cTn id="8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Binary relevance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48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Suppose each doc in corpus 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</a:rPr>
              <a:t>is known as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relevant or irrelevant (big assumption!)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Ideal search engine should rank all relevant  documents above any irrelevant document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In practice, an imperfect search engine may mix them up a little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If we went far enough down the list, we would collect all relevant docs (“total recall”)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But many collected docs would be irrelevant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i="1" lang="en-GB" sz="3200" spc="-1" strike="noStrike">
                <a:solidFill>
                  <a:srgbClr val="000000"/>
                </a:solidFill>
                <a:latin typeface="Arial"/>
              </a:rPr>
              <a:t>Recall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vs. 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</a:rPr>
              <a:t>precision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tradeoff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F07FCF4D-60A2-4528-898A-DCE1485BE84D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87" dur="indefinite" restart="never" nodeType="tmRoot">
          <p:childTnLst>
            <p:seq>
              <p:cTn id="8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Recall and precision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51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Suppose for a query there are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R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relevant documents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We inspect the response list up to rank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k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Precision@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= fraction of docs within rank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that are relevant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Rest are false positives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Recall@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= fraction of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R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relevant docs that is included in top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ranks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Rest are false negatives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“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Silent and correct” vs. “verbose and wrong”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F6D47BB9-5C71-40FD-AEC2-EAA6AE26FECC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89" dur="indefinite" restart="never" nodeType="tmRoot">
          <p:childTnLst>
            <p:seq>
              <p:cTn id="9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Recall-precision tradeoff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54" name="TextShape 2"/>
          <p:cNvSpPr txBox="1"/>
          <p:nvPr/>
        </p:nvSpPr>
        <p:spPr>
          <a:xfrm>
            <a:off x="4648320" y="838080"/>
            <a:ext cx="426672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As recall is increased, precision generally (but not always) decreases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Interpolated precision fixes this anomaly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Many ways to reduce to single number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9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R, P, F1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9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Break-even point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9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MRR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9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AUC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9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MAP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9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NDCG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5" name="Picture 3" descr=""/>
          <p:cNvPicPr/>
          <p:nvPr/>
        </p:nvPicPr>
        <p:blipFill>
          <a:blip r:embed="rId1"/>
          <a:stretch/>
        </p:blipFill>
        <p:spPr>
          <a:xfrm>
            <a:off x="22320" y="762120"/>
            <a:ext cx="1976040" cy="5105160"/>
          </a:xfrm>
          <a:prstGeom prst="rect">
            <a:avLst/>
          </a:prstGeom>
          <a:ln>
            <a:noFill/>
          </a:ln>
        </p:spPr>
      </p:pic>
      <p:pic>
        <p:nvPicPr>
          <p:cNvPr id="356" name="Picture 4" descr=""/>
          <p:cNvPicPr/>
          <p:nvPr/>
        </p:nvPicPr>
        <p:blipFill>
          <a:blip r:embed="rId2"/>
          <a:stretch/>
        </p:blipFill>
        <p:spPr>
          <a:xfrm>
            <a:off x="1913040" y="685800"/>
            <a:ext cx="2887200" cy="5486040"/>
          </a:xfrm>
          <a:prstGeom prst="rect">
            <a:avLst/>
          </a:prstGeom>
          <a:ln>
            <a:noFill/>
          </a:ln>
        </p:spPr>
      </p:pic>
      <p:sp>
        <p:nvSpPr>
          <p:cNvPr id="357" name="CustomShape 3"/>
          <p:cNvSpPr/>
          <p:nvPr/>
        </p:nvSpPr>
        <p:spPr>
          <a:xfrm>
            <a:off x="215640" y="6324480"/>
            <a:ext cx="8755200" cy="45972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“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Nice thing about standards is there’re so many to choose from!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358" name="TextShape 4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D4EC3444-47DE-4126-97D1-0F6F32D7E472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nodeType="clickEffect" fill="hold">
                      <p:stCondLst>
                        <p:cond delay="indefinite"/>
                      </p:stCondLst>
                      <p:childTnLst>
                        <p:par>
                          <p:cTn id="9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CustomShape 1"/>
          <p:cNvSpPr/>
          <p:nvPr/>
        </p:nvSpPr>
        <p:spPr>
          <a:xfrm>
            <a:off x="5715000" y="3962520"/>
            <a:ext cx="685440" cy="380520"/>
          </a:xfrm>
          <a:prstGeom prst="flowChartAlternateProcess">
            <a:avLst/>
          </a:prstGeom>
          <a:solidFill>
            <a:srgbClr val="ffcc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0" name="TextShape 2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Mean reciprocal rank (MRR)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61" name="TextShape 3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9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Query set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; one query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; first relevant doc at rank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r</a:t>
            </a:r>
            <a:r>
              <a:rPr b="0" i="1" lang="en-GB" sz="3200" spc="-1" strike="noStrike" baseline="-25000">
                <a:solidFill>
                  <a:srgbClr val="000000"/>
                </a:solidFill>
                <a:latin typeface="Times New Roman"/>
              </a:rPr>
              <a:t>q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Sometimes truncated at fixed “patience runs out” rank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(often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=10)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Dropping from 1 to 2 as bad as 2 to </a:t>
            </a:r>
            <a:r>
              <a:rPr b="0" lang="en-GB" sz="3200" spc="-1" strike="noStrike">
                <a:solidFill>
                  <a:srgbClr val="000000"/>
                </a:solidFill>
                <a:latin typeface="Symbol"/>
              </a:rPr>
              <a:t>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“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Mean” reciprocal rank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Good for navigational queries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9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E.g. </a:t>
            </a:r>
            <a:r>
              <a:rPr b="0" lang="en-GB" sz="2800" spc="-1" strike="noStrike">
                <a:solidFill>
                  <a:srgbClr val="000000"/>
                </a:solidFill>
                <a:latin typeface="Courier New"/>
              </a:rPr>
              <a:t>jet airways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2" name="Picture 4" descr=""/>
          <p:cNvPicPr/>
          <p:nvPr/>
        </p:nvPicPr>
        <p:blipFill>
          <a:blip r:embed="rId1"/>
          <a:stretch/>
        </p:blipFill>
        <p:spPr>
          <a:xfrm>
            <a:off x="3429000" y="1600200"/>
            <a:ext cx="2623680" cy="858600"/>
          </a:xfrm>
          <a:prstGeom prst="rect">
            <a:avLst/>
          </a:prstGeom>
          <a:ln>
            <a:noFill/>
          </a:ln>
        </p:spPr>
      </p:pic>
      <p:pic>
        <p:nvPicPr>
          <p:cNvPr id="363" name="Picture 5" descr=""/>
          <p:cNvPicPr/>
          <p:nvPr/>
        </p:nvPicPr>
        <p:blipFill>
          <a:blip r:embed="rId2"/>
          <a:stretch/>
        </p:blipFill>
        <p:spPr>
          <a:xfrm>
            <a:off x="3397320" y="3352680"/>
            <a:ext cx="3308040" cy="885600"/>
          </a:xfrm>
          <a:prstGeom prst="rect">
            <a:avLst/>
          </a:prstGeom>
          <a:ln>
            <a:noFill/>
          </a:ln>
        </p:spPr>
      </p:pic>
      <p:sp>
        <p:nvSpPr>
          <p:cNvPr id="364" name="TextShape 4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6DA86789-FAD0-40B7-8F4B-ABCEEE0B1FB8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97" dur="indefinite" restart="never" nodeType="tmRoot">
          <p:childTnLst>
            <p:seq>
              <p:cTn id="9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ROC curve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66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Shorthand: good=relevant, bad=irrelevant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Fix query, suppose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GB" sz="3200" spc="-1" strike="noStrike" baseline="30000">
                <a:solidFill>
                  <a:srgbClr val="000000"/>
                </a:solidFill>
                <a:latin typeface="Arial"/>
              </a:rPr>
              <a:t>+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good,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GB" sz="3200" spc="-1" strike="noStrike" baseline="30000">
                <a:solidFill>
                  <a:srgbClr val="000000"/>
                </a:solidFill>
                <a:latin typeface="Symbol"/>
              </a:rPr>
              <a:t>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bad docs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Algorithm sorts all 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GB" sz="3200" spc="-1" strike="noStrike" baseline="30000">
                <a:solidFill>
                  <a:srgbClr val="000000"/>
                </a:solidFill>
                <a:latin typeface="Arial"/>
              </a:rPr>
              <a:t>+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+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GB" sz="3200" spc="-1" strike="noStrike" baseline="30000">
                <a:solidFill>
                  <a:srgbClr val="000000"/>
                </a:solidFill>
                <a:latin typeface="Symbol"/>
              </a:rPr>
              <a:t>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docs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For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= 0, 1, 2, …, 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GB" sz="3200" spc="-1" strike="noStrike" baseline="30000">
                <a:solidFill>
                  <a:srgbClr val="000000"/>
                </a:solidFill>
                <a:latin typeface="Arial"/>
              </a:rPr>
              <a:t>+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+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GB" sz="3200" spc="-1" strike="noStrike" baseline="30000">
                <a:solidFill>
                  <a:srgbClr val="000000"/>
                </a:solidFill>
                <a:latin typeface="Symbol"/>
              </a:rPr>
              <a:t>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Suppose algorithm marks top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as relevant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Rest as irrelevant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In top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, say     actually good,                      bad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Plot y = true positive vs. x = false positive 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7" name="Picture 3" descr=""/>
          <p:cNvPicPr/>
          <p:nvPr/>
        </p:nvPicPr>
        <p:blipFill>
          <a:blip r:embed="rId1"/>
          <a:stretch/>
        </p:blipFill>
        <p:spPr>
          <a:xfrm>
            <a:off x="2971800" y="4255920"/>
            <a:ext cx="429840" cy="433080"/>
          </a:xfrm>
          <a:prstGeom prst="rect">
            <a:avLst/>
          </a:prstGeom>
          <a:ln>
            <a:noFill/>
          </a:ln>
        </p:spPr>
      </p:pic>
      <p:pic>
        <p:nvPicPr>
          <p:cNvPr id="368" name="Picture 4" descr=""/>
          <p:cNvPicPr/>
          <p:nvPr/>
        </p:nvPicPr>
        <p:blipFill>
          <a:blip r:embed="rId2"/>
          <a:stretch/>
        </p:blipFill>
        <p:spPr>
          <a:xfrm>
            <a:off x="5681520" y="4240080"/>
            <a:ext cx="1991880" cy="429840"/>
          </a:xfrm>
          <a:prstGeom prst="rect">
            <a:avLst/>
          </a:prstGeom>
          <a:ln>
            <a:noFill/>
          </a:ln>
        </p:spPr>
      </p:pic>
      <p:pic>
        <p:nvPicPr>
          <p:cNvPr id="369" name="Picture 5" descr=""/>
          <p:cNvPicPr/>
          <p:nvPr/>
        </p:nvPicPr>
        <p:blipFill>
          <a:blip r:embed="rId3"/>
          <a:stretch/>
        </p:blipFill>
        <p:spPr>
          <a:xfrm>
            <a:off x="1422360" y="4757760"/>
            <a:ext cx="5054400" cy="1006200"/>
          </a:xfrm>
          <a:prstGeom prst="rect">
            <a:avLst/>
          </a:prstGeom>
          <a:ln>
            <a:noFill/>
          </a:ln>
        </p:spPr>
      </p:pic>
      <p:sp>
        <p:nvSpPr>
          <p:cNvPr id="370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5F607C59-B0A1-455F-9ECB-05DDDC6B7EF1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99" dur="indefinite" restart="never" nodeType="tmRoot">
          <p:childTnLst>
            <p:seq>
              <p:cTn id="10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Ranked retrieval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01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Thus far, our queries have all been Boolean.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Documents either match or don’t.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357e69"/>
                </a:solidFill>
                <a:latin typeface="Arial"/>
              </a:rPr>
              <a:t>Works for expert users with precise understanding of their needs and the collection.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Also good for applications: Applications can easily consume 1000s of results.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Not good for the majority of users.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Most users incapable of writing Boolean queries (or they are, but they think it’s too much work).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357e69"/>
                </a:solidFill>
                <a:latin typeface="Arial"/>
              </a:rPr>
              <a:t>Most users don’t want to wade through 1000s of results.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99"/>
              </a:spcBef>
              <a:buClr>
                <a:srgbClr val="357e69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357e69"/>
                </a:solidFill>
                <a:latin typeface="Arial"/>
              </a:rPr>
              <a:t>This is particularly true of web search.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CustomShape 3"/>
          <p:cNvSpPr/>
          <p:nvPr/>
        </p:nvSpPr>
        <p:spPr>
          <a:xfrm>
            <a:off x="7621560" y="-33480"/>
            <a:ext cx="707760" cy="33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/>
          <a:p>
            <a:pPr>
              <a:lnSpc>
                <a:spcPct val="100000"/>
              </a:lnSpc>
            </a:pPr>
            <a:r>
              <a:rPr b="0" lang="en-IN" sz="1600" spc="-1" strike="noStrike">
                <a:solidFill>
                  <a:srgbClr val="fbfcff"/>
                </a:solidFill>
                <a:latin typeface="Lucida Sans"/>
                <a:ea typeface="Arial Unicode MS"/>
              </a:rPr>
              <a:t>Ch. 6</a:t>
            </a:r>
            <a:endParaRPr b="0" lang="en-IN" sz="1600" spc="-1" strike="noStrike">
              <a:latin typeface="Arial"/>
            </a:endParaRPr>
          </a:p>
        </p:txBody>
      </p:sp>
      <p:sp>
        <p:nvSpPr>
          <p:cNvPr id="303" name="TextShape 4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07E274B6-2733-4459-AAEC-BF55D728E1C4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>
                <p:childTnLst>
                  <p:par>
                    <p:cTn id="5" nodeType="clickEffect" fill="hold">
                      <p:stCondLst>
                        <p:cond delay="0"/>
                      </p:stCondLst>
                      <p:childTnLst>
                        <p:par>
                          <p:cTn id="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7" nodeType="afterEffect" fill="hold" presetClass="entr" presetID="1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nodeType="afterEffect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nodeType="afterEffect" fill="hold" presetClass="entr" presetID="1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nodeType="withEffect" fill="hold" presetClass="entr" presetID="1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nodeType="withEffect" fill="hold" presetClass="entr" presetID="1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nodeType="afterEffect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nodeType="afterEffect" fill="hold" presetClass="entr" presetID="1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Area under ROC curve (AUC)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72" name="TextShape 2"/>
          <p:cNvSpPr txBox="1"/>
          <p:nvPr/>
        </p:nvSpPr>
        <p:spPr>
          <a:xfrm>
            <a:off x="228600" y="838080"/>
            <a:ext cx="54860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Called Receiver Operating Characteristic curve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Suppose ranking is random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Will get roughly diagonal line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Good ranking functions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Will get very high true positive at very small false positive rates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Large lift above diagonal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Measure area under the curve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½ </a:t>
            </a:r>
            <a:r>
              <a:rPr b="0" lang="en-GB" sz="2400" spc="-1" strike="noStrike">
                <a:solidFill>
                  <a:srgbClr val="000000"/>
                </a:solidFill>
                <a:latin typeface="Symbol"/>
              </a:rPr>
              <a:t>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effectively random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601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Close to 1 </a:t>
            </a:r>
            <a:r>
              <a:rPr b="0" lang="en-GB" sz="2400" spc="-1" strike="noStrike">
                <a:solidFill>
                  <a:srgbClr val="000000"/>
                </a:solidFill>
                <a:latin typeface="Symbol"/>
              </a:rPr>
              <a:t>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good ranking algorithm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3" name="Picture 3" descr=""/>
          <p:cNvPicPr/>
          <p:nvPr/>
        </p:nvPicPr>
        <p:blipFill>
          <a:blip r:embed="rId1"/>
          <a:stretch/>
        </p:blipFill>
        <p:spPr>
          <a:xfrm>
            <a:off x="5638680" y="1011240"/>
            <a:ext cx="3436560" cy="3331800"/>
          </a:xfrm>
          <a:prstGeom prst="rect">
            <a:avLst/>
          </a:prstGeom>
          <a:ln>
            <a:noFill/>
          </a:ln>
        </p:spPr>
      </p:pic>
      <p:sp>
        <p:nvSpPr>
          <p:cNvPr id="374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78AB931C-9024-4BA3-A870-5A7200BC8188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01" dur="indefinite" restart="never" nodeType="tmRoot">
          <p:childTnLst>
            <p:seq>
              <p:cTn id="10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Another AUC example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76" name="TextShape 2"/>
          <p:cNvSpPr txBox="1"/>
          <p:nvPr/>
        </p:nvSpPr>
        <p:spPr>
          <a:xfrm>
            <a:off x="228600" y="3048120"/>
            <a:ext cx="8686440" cy="3504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Good = 1, bad = 0; two good, three bad docs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For perfect ordering 1,1,0,0,0, plot passes through </a:t>
            </a:r>
            <a:r>
              <a:rPr b="0" lang="en-GB" sz="2800" spc="-1" strike="noStrike">
                <a:solidFill>
                  <a:srgbClr val="3333cc"/>
                </a:solidFill>
                <a:latin typeface="Arial"/>
              </a:rPr>
              <a:t>(1,0), (1,1), (2,1), (2,2), (3,2), (4,2), (5,2)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For imperfect ordering 0,1,0,1,0, plot passes through </a:t>
            </a:r>
            <a:r>
              <a:rPr b="0" lang="en-GB" sz="2800" spc="-1" strike="noStrike">
                <a:solidFill>
                  <a:srgbClr val="cc00ff"/>
                </a:solidFill>
                <a:latin typeface="Arial"/>
              </a:rPr>
              <a:t>(1,0), (2,0), (2,1), (3,1), (4,1), (4,2), (5,2)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Area between two plots related to number of </a:t>
            </a:r>
            <a:r>
              <a:rPr b="1" lang="en-GB" sz="2800" spc="-1" strike="noStrike">
                <a:solidFill>
                  <a:srgbClr val="000000"/>
                </a:solidFill>
                <a:latin typeface="Arial"/>
              </a:rPr>
              <a:t>discordant pairs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Q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7" name="Picture 3" descr=""/>
          <p:cNvPicPr/>
          <p:nvPr/>
        </p:nvPicPr>
        <p:blipFill>
          <a:blip r:embed="rId1"/>
          <a:stretch/>
        </p:blipFill>
        <p:spPr>
          <a:xfrm>
            <a:off x="2438280" y="685800"/>
            <a:ext cx="4266720" cy="2369880"/>
          </a:xfrm>
          <a:prstGeom prst="rect">
            <a:avLst/>
          </a:prstGeom>
          <a:ln>
            <a:noFill/>
          </a:ln>
        </p:spPr>
      </p:pic>
      <p:sp>
        <p:nvSpPr>
          <p:cNvPr id="378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F651786F-74B6-456F-B919-592BD53212BA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03" dur="indefinite" restart="never" nodeType="tmRoot">
          <p:childTnLst>
            <p:seq>
              <p:cTn id="10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Concordant and discordant pairs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80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R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relevant docs for a given query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Search engine creates ranking  which lists them at ranks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Ideal system creates ranking  that lists all good docs before any bad doc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But keeps relative order with good and bad unaffected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Say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discordant pairs between these two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1" name="Picture 3" descr=""/>
          <p:cNvPicPr/>
          <p:nvPr/>
        </p:nvPicPr>
        <p:blipFill>
          <a:blip r:embed="rId1"/>
          <a:stretch/>
        </p:blipFill>
        <p:spPr>
          <a:xfrm>
            <a:off x="4114800" y="2057400"/>
            <a:ext cx="4304880" cy="374400"/>
          </a:xfrm>
          <a:prstGeom prst="rect">
            <a:avLst/>
          </a:prstGeom>
          <a:ln>
            <a:noFill/>
          </a:ln>
        </p:spPr>
      </p:pic>
      <p:pic>
        <p:nvPicPr>
          <p:cNvPr id="382" name="Picture 4" descr=""/>
          <p:cNvPicPr/>
          <p:nvPr/>
        </p:nvPicPr>
        <p:blipFill>
          <a:blip r:embed="rId2"/>
          <a:stretch/>
        </p:blipFill>
        <p:spPr>
          <a:xfrm>
            <a:off x="1219320" y="4621680"/>
            <a:ext cx="7111800" cy="1188720"/>
          </a:xfrm>
          <a:prstGeom prst="rect">
            <a:avLst/>
          </a:prstGeom>
          <a:ln>
            <a:noFill/>
          </a:ln>
        </p:spPr>
      </p:pic>
      <p:sp>
        <p:nvSpPr>
          <p:cNvPr id="383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BD3F9DE7-D694-4F86-AA1A-0A9AF21F7749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05" dur="indefinite" restart="never" nodeType="tmRoot">
          <p:childTnLst>
            <p:seq>
              <p:cTn id="10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Relating ranks </a:t>
            </a:r>
            <a:r>
              <a:rPr b="0" i="1" lang="en-GB" sz="3600" spc="-1" strike="noStrike">
                <a:solidFill>
                  <a:srgbClr val="3333cc"/>
                </a:solidFill>
                <a:latin typeface="Times New Roman"/>
              </a:rPr>
              <a:t>p</a:t>
            </a:r>
            <a:r>
              <a:rPr b="0" i="1" lang="en-GB" sz="3600" spc="-1" strike="noStrike" baseline="-25000">
                <a:solidFill>
                  <a:srgbClr val="3333cc"/>
                </a:solidFill>
                <a:latin typeface="Times New Roman"/>
              </a:rPr>
              <a:t>i</a:t>
            </a: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 and discordant pairs </a:t>
            </a:r>
            <a:r>
              <a:rPr b="0" i="1" lang="en-GB" sz="3600" spc="-1" strike="noStrike">
                <a:solidFill>
                  <a:srgbClr val="3333cc"/>
                </a:solidFill>
                <a:latin typeface="Times New Roman"/>
              </a:rPr>
              <a:t>Q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85" name="TextShape 2"/>
          <p:cNvSpPr txBox="1"/>
          <p:nvPr/>
        </p:nvSpPr>
        <p:spPr>
          <a:xfrm>
            <a:off x="228600" y="838080"/>
            <a:ext cx="8686440" cy="380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Account for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as follows: First consider the relevant document at position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p</a:t>
            </a:r>
            <a:r>
              <a:rPr b="0" lang="en-GB" sz="28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in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r</a:t>
            </a:r>
            <a:r>
              <a:rPr b="0" lang="en-GB" sz="2800" spc="-1" strike="noStrike" baseline="-25000">
                <a:solidFill>
                  <a:srgbClr val="000000"/>
                </a:solidFill>
                <a:latin typeface="Times New Roman"/>
              </a:rPr>
              <a:t>engine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. Because it has been pushed out from position 1 to position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p</a:t>
            </a:r>
            <a:r>
              <a:rPr b="0" lang="en-GB" sz="28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, the number of inversions introduced is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p</a:t>
            </a:r>
            <a:r>
              <a:rPr b="0" lang="en-GB" sz="28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−1.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For the document at position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p</a:t>
            </a:r>
            <a:r>
              <a:rPr b="0" lang="en-GB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in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r</a:t>
            </a:r>
            <a:r>
              <a:rPr b="0" lang="en-GB" sz="2800" spc="-1" strike="noStrike" baseline="-25000">
                <a:solidFill>
                  <a:srgbClr val="000000"/>
                </a:solidFill>
                <a:latin typeface="Times New Roman"/>
              </a:rPr>
              <a:t>engine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, the number of inversions introduced is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p</a:t>
            </a:r>
            <a:r>
              <a:rPr b="0" lang="en-GB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−1</a:t>
            </a:r>
            <a:r>
              <a:rPr b="1" lang="en-GB" sz="2800" spc="-1" strike="noStrike">
                <a:solidFill>
                  <a:srgbClr val="000000"/>
                </a:solidFill>
                <a:latin typeface="Arial"/>
              </a:rPr>
              <a:t>−1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, the last “−1” thanks to having the first relevant document ahead of it.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Summing up, we get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6" name="Picture 3" descr=""/>
          <p:cNvPicPr/>
          <p:nvPr/>
        </p:nvPicPr>
        <p:blipFill>
          <a:blip r:embed="rId1"/>
          <a:stretch/>
        </p:blipFill>
        <p:spPr>
          <a:xfrm>
            <a:off x="695160" y="4533840"/>
            <a:ext cx="8372160" cy="2247480"/>
          </a:xfrm>
          <a:prstGeom prst="rect">
            <a:avLst/>
          </a:prstGeom>
          <a:ln>
            <a:noFill/>
          </a:ln>
        </p:spPr>
      </p:pic>
      <p:sp>
        <p:nvSpPr>
          <p:cNvPr id="387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B0B4D8E1-259A-4DF1-AF56-AFD9C8AA9DE7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07" dur="indefinite" restart="never" nodeType="tmRoot">
          <p:childTnLst>
            <p:seq>
              <p:cTn id="10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Average precision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89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“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Informational” queries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High-ranking relevant hits matter a lot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But user continues exploring (with increasing satiation or fatigue)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Accrues reward for each additional relevant doc, but reward decreases with rank (fatigue)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Fix one query, suppose there are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R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relevant documents at ranks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Precision at rank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p</a:t>
            </a:r>
            <a:r>
              <a:rPr b="0" i="1" lang="en-GB" sz="3200" spc="-1" strike="noStrike" baseline="-25000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is 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/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p</a:t>
            </a:r>
            <a:r>
              <a:rPr b="0" i="1" lang="en-GB" sz="3200" spc="-1" strike="noStrike" baseline="-25000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GB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Over all relevant ranks: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90" name="Picture 3" descr=""/>
          <p:cNvPicPr/>
          <p:nvPr/>
        </p:nvPicPr>
        <p:blipFill>
          <a:blip r:embed="rId1"/>
          <a:stretch/>
        </p:blipFill>
        <p:spPr>
          <a:xfrm>
            <a:off x="4381560" y="4800600"/>
            <a:ext cx="4304880" cy="374400"/>
          </a:xfrm>
          <a:prstGeom prst="rect">
            <a:avLst/>
          </a:prstGeom>
          <a:ln>
            <a:noFill/>
          </a:ln>
        </p:spPr>
      </p:pic>
      <p:pic>
        <p:nvPicPr>
          <p:cNvPr id="391" name="Picture 4" descr=""/>
          <p:cNvPicPr/>
          <p:nvPr/>
        </p:nvPicPr>
        <p:blipFill>
          <a:blip r:embed="rId2"/>
          <a:stretch/>
        </p:blipFill>
        <p:spPr>
          <a:xfrm>
            <a:off x="5181480" y="5486400"/>
            <a:ext cx="3774600" cy="1250640"/>
          </a:xfrm>
          <a:prstGeom prst="rect">
            <a:avLst/>
          </a:prstGeom>
          <a:ln>
            <a:noFill/>
          </a:ln>
        </p:spPr>
      </p:pic>
      <p:sp>
        <p:nvSpPr>
          <p:cNvPr id="392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8DBAC0F1-2D8F-4E71-843C-5DA3606D0860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09" dur="indefinite" restart="never" nodeType="tmRoot">
          <p:childTnLst>
            <p:seq>
              <p:cTn id="1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Bounding average precision given </a:t>
            </a:r>
            <a:r>
              <a:rPr b="0" i="1" lang="en-GB" sz="3600" spc="-1" strike="noStrike">
                <a:solidFill>
                  <a:srgbClr val="3333cc"/>
                </a:solidFill>
                <a:latin typeface="Times New Roman"/>
              </a:rPr>
              <a:t>Q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94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If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is small, average precision must be large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Minimize average precision subject to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Q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Relax integer rank and inequalities among </a:t>
            </a:r>
            <a:r>
              <a:rPr b="0" i="1" lang="en-GB" sz="3200" spc="-1" strike="noStrike">
                <a:solidFill>
                  <a:srgbClr val="000000"/>
                </a:solidFill>
                <a:latin typeface="Times New Roman"/>
              </a:rPr>
              <a:t>p</a:t>
            </a:r>
            <a:r>
              <a:rPr b="0" i="1" lang="en-GB" sz="3200" spc="-1" strike="noStrike" baseline="-25000">
                <a:solidFill>
                  <a:srgbClr val="000000"/>
                </a:solidFill>
                <a:latin typeface="Times New Roman"/>
              </a:rPr>
              <a:t>i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From which we get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95" name="Picture 3" descr=""/>
          <p:cNvPicPr/>
          <p:nvPr/>
        </p:nvPicPr>
        <p:blipFill>
          <a:blip r:embed="rId1"/>
          <a:stretch/>
        </p:blipFill>
        <p:spPr>
          <a:xfrm>
            <a:off x="633240" y="2743200"/>
            <a:ext cx="8053200" cy="1955520"/>
          </a:xfrm>
          <a:prstGeom prst="rect">
            <a:avLst/>
          </a:prstGeom>
          <a:ln>
            <a:noFill/>
          </a:ln>
        </p:spPr>
      </p:pic>
      <p:sp>
        <p:nvSpPr>
          <p:cNvPr id="396" name="CustomShape 3"/>
          <p:cNvSpPr/>
          <p:nvPr/>
        </p:nvSpPr>
        <p:spPr>
          <a:xfrm>
            <a:off x="5715000" y="5943600"/>
            <a:ext cx="380520" cy="60912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97" name="Picture 5" descr=""/>
          <p:cNvPicPr/>
          <p:nvPr/>
        </p:nvPicPr>
        <p:blipFill>
          <a:blip r:embed="rId2"/>
          <a:stretch/>
        </p:blipFill>
        <p:spPr>
          <a:xfrm>
            <a:off x="1676520" y="5181480"/>
            <a:ext cx="5803560" cy="1325160"/>
          </a:xfrm>
          <a:prstGeom prst="rect">
            <a:avLst/>
          </a:prstGeom>
          <a:ln>
            <a:noFill/>
          </a:ln>
        </p:spPr>
      </p:pic>
      <p:sp>
        <p:nvSpPr>
          <p:cNvPr id="398" name="TextShape 4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4176C817-EADD-4DD4-BCD5-215D2602B461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11" dur="indefinite" restart="never" nodeType="tmRoot">
          <p:childTnLst>
            <p:seq>
              <p:cTn id="1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Normalized discounted cumulative gain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00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Fix query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q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Relevance level of document ranked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j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wrt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be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r</a:t>
            </a:r>
            <a:r>
              <a:rPr b="0" i="1" lang="en-GB" sz="2800" spc="-1" strike="noStrike" baseline="-25000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j</a:t>
            </a: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r</a:t>
            </a:r>
            <a:r>
              <a:rPr b="0" i="1" lang="en-GB" sz="2800" spc="-1" strike="noStrike" baseline="-25000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j</a:t>
            </a:r>
            <a:r>
              <a:rPr b="0" lang="en-GB" sz="2800" spc="-1" strike="noStrike">
                <a:solidFill>
                  <a:srgbClr val="000000"/>
                </a:solidFill>
                <a:latin typeface="Times New Roman"/>
              </a:rPr>
              <a:t>)=0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means totally irrelevant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Response list is inspected up to rank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Discounted cumulative gain for query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is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Z</a:t>
            </a:r>
            <a:r>
              <a:rPr b="0" i="1" lang="en-GB" sz="2800" spc="-1" strike="noStrike" baseline="-25000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is a normalization factor that ensures the perfect ordering has NDCG</a:t>
            </a:r>
            <a:r>
              <a:rPr b="0" i="1" lang="en-GB" sz="2800" spc="-1" strike="noStrike" baseline="-25000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= 1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Overall NDCG is average of NDCG</a:t>
            </a:r>
            <a:r>
              <a:rPr b="0" i="1" lang="en-GB" sz="2800" spc="-1" strike="noStrike" baseline="-25000">
                <a:solidFill>
                  <a:srgbClr val="000000"/>
                </a:solidFill>
                <a:latin typeface="Times New Roman"/>
              </a:rPr>
              <a:t>q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over all </a:t>
            </a:r>
            <a:r>
              <a:rPr b="0" i="1" lang="en-GB" sz="2800" spc="-1" strike="noStrike">
                <a:solidFill>
                  <a:srgbClr val="000000"/>
                </a:solidFill>
                <a:latin typeface="Times New Roman"/>
              </a:rPr>
              <a:t>q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No notion of recall, only precision at low ranks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1" name="Picture 3" descr=""/>
          <p:cNvPicPr/>
          <p:nvPr/>
        </p:nvPicPr>
        <p:blipFill>
          <a:blip r:embed="rId1"/>
          <a:stretch/>
        </p:blipFill>
        <p:spPr>
          <a:xfrm>
            <a:off x="1647720" y="3365640"/>
            <a:ext cx="4552560" cy="1152000"/>
          </a:xfrm>
          <a:prstGeom prst="rect">
            <a:avLst/>
          </a:prstGeom>
          <a:ln>
            <a:noFill/>
          </a:ln>
        </p:spPr>
      </p:pic>
      <p:sp>
        <p:nvSpPr>
          <p:cNvPr id="402" name="CustomShape 3"/>
          <p:cNvSpPr/>
          <p:nvPr/>
        </p:nvSpPr>
        <p:spPr>
          <a:xfrm>
            <a:off x="7517520" y="3137040"/>
            <a:ext cx="574200" cy="366120"/>
          </a:xfrm>
          <a:prstGeom prst="borderCallout1">
            <a:avLst>
              <a:gd name="adj1" fmla="val 31032"/>
              <a:gd name="adj2" fmla="val -13116"/>
              <a:gd name="adj3" fmla="val 171218"/>
              <a:gd name="adj4" fmla="val -234667"/>
            </a:avLst>
          </a:prstGeom>
          <a:solidFill>
            <a:srgbClr val="ffff99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gain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03" name="CustomShape 4"/>
          <p:cNvSpPr/>
          <p:nvPr/>
        </p:nvSpPr>
        <p:spPr>
          <a:xfrm>
            <a:off x="6984720" y="4127400"/>
            <a:ext cx="1811520" cy="366120"/>
          </a:xfrm>
          <a:prstGeom prst="borderCallout1">
            <a:avLst>
              <a:gd name="adj1" fmla="val 31032"/>
              <a:gd name="adj2" fmla="val -4194"/>
              <a:gd name="adj3" fmla="val 13356"/>
              <a:gd name="adj4" fmla="val -42764"/>
            </a:avLst>
          </a:prstGeom>
          <a:solidFill>
            <a:srgbClr val="ffff99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rank discount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04" name="CustomShape 5"/>
          <p:cNvSpPr/>
          <p:nvPr/>
        </p:nvSpPr>
        <p:spPr>
          <a:xfrm>
            <a:off x="1144800" y="3137040"/>
            <a:ext cx="1455120" cy="366120"/>
          </a:xfrm>
          <a:prstGeom prst="borderCallout1">
            <a:avLst>
              <a:gd name="adj1" fmla="val 31032"/>
              <a:gd name="adj2" fmla="val 105218"/>
              <a:gd name="adj3" fmla="val 180745"/>
              <a:gd name="adj4" fmla="val 201810"/>
            </a:avLst>
          </a:prstGeom>
          <a:solidFill>
            <a:srgbClr val="ffff99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cumulative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05" name="CustomShape 6"/>
          <p:cNvSpPr/>
          <p:nvPr/>
        </p:nvSpPr>
        <p:spPr>
          <a:xfrm>
            <a:off x="1866960" y="4280040"/>
            <a:ext cx="1488600" cy="366120"/>
          </a:xfrm>
          <a:prstGeom prst="borderCallout1">
            <a:avLst>
              <a:gd name="adj1" fmla="val 31032"/>
              <a:gd name="adj2" fmla="val 105088"/>
              <a:gd name="adj3" fmla="val -37718"/>
              <a:gd name="adj4" fmla="val 116958"/>
            </a:avLst>
          </a:prstGeom>
          <a:solidFill>
            <a:srgbClr val="ffff99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normalized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06" name="TextShape 7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788D5D95-52EC-47D0-8CD5-4A47A2C1848B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13" dur="indefinite" restart="never" nodeType="tmRoot">
          <p:childTnLst>
            <p:seq>
              <p:cTn id="114" dur="indefinite" nodeType="mainSeq">
                <p:childTnLst>
                  <p:par>
                    <p:cTn id="115" nodeType="clickEffect" fill="hold">
                      <p:stCondLst>
                        <p:cond delay="indefinite"/>
                      </p:stCondLst>
                      <p:childTnLst>
                        <p:par>
                          <p:cTn id="11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nodeType="clickEffect" fill="hold">
                      <p:stCondLst>
                        <p:cond delay="indefinite"/>
                      </p:stCondLst>
                      <p:childTnLst>
                        <p:par>
                          <p:cTn id="12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nodeType="clickEffect" fill="hold">
                      <p:stCondLst>
                        <p:cond delay="indefinite"/>
                      </p:stCondLst>
                      <p:childTnLst>
                        <p:par>
                          <p:cTn id="12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nodeType="clickEffect" fill="hold">
                      <p:stCondLst>
                        <p:cond delay="indefinite"/>
                      </p:stCondLst>
                      <p:childTnLst>
                        <p:par>
                          <p:cTn id="128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This is all fine, but…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08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…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how does a search and ranking system optimize one or more of these criteria?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Early IR systems—time-tested heuristics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Coming up next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Later, some probabilistic justification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Will visit when we study corpus models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Then, direct optimization based on machine learning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After we cover a bit of ground on basic ML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6315C3EA-982D-45F3-9824-4F48BFE04C24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31" dur="indefinite" restart="never" nodeType="tmRoot">
          <p:childTnLst>
            <p:seq>
              <p:cTn id="13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The “vector space model”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11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latin typeface="Arial"/>
              </a:rPr>
              <a:t> 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2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DAC55916-2A3E-4D3C-920B-36C6DD5B412A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  <p:sp>
        <p:nvSpPr>
          <p:cNvPr id="413" name="CustomShape 4"/>
          <p:cNvSpPr/>
          <p:nvPr/>
        </p:nvSpPr>
        <p:spPr>
          <a:xfrm>
            <a:off x="6781680" y="3809880"/>
            <a:ext cx="2284200" cy="761760"/>
          </a:xfrm>
          <a:prstGeom prst="wedgeRectCallout">
            <a:avLst>
              <a:gd name="adj1" fmla="val -64063"/>
              <a:gd name="adj2" fmla="val 24100"/>
            </a:avLst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70c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70c0"/>
                </a:solidFill>
                <a:latin typeface="comic"/>
              </a:rPr>
              <a:t>Why length normalization?</a:t>
            </a:r>
            <a:endParaRPr b="0" lang="en-IN" sz="2400" spc="-1" strike="noStrike">
              <a:latin typeface="Arial"/>
            </a:endParaRPr>
          </a:p>
        </p:txBody>
      </p:sp>
    </p:spTree>
  </p:cSld>
  <p:timing>
    <p:tnLst>
      <p:par>
        <p:cTn id="133" dur="indefinite" restart="never" nodeType="tmRoot">
          <p:childTnLst>
            <p:seq>
              <p:cTn id="13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Comparing query to docs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15" name="TextShape 2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24AABAEF-D71B-416E-A380-945D68EEB448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  <p:sp>
        <p:nvSpPr>
          <p:cNvPr id="416" name="CustomShape 3"/>
          <p:cNvSpPr/>
          <p:nvPr/>
        </p:nvSpPr>
        <p:spPr>
          <a:xfrm flipH="1">
            <a:off x="1901880" y="3962520"/>
            <a:ext cx="1908000" cy="1762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00b8ff"/>
          </a:solidFill>
          <a:ln w="9360">
            <a:solidFill>
              <a:schemeClr val="tx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17" name="CustomShape 4"/>
          <p:cNvSpPr/>
          <p:nvPr/>
        </p:nvSpPr>
        <p:spPr>
          <a:xfrm>
            <a:off x="3809880" y="3962520"/>
            <a:ext cx="3582360" cy="1739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00b8ff"/>
          </a:solidFill>
          <a:ln w="9360">
            <a:solidFill>
              <a:schemeClr val="tx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18" name="CustomShape 5"/>
          <p:cNvSpPr/>
          <p:nvPr/>
        </p:nvSpPr>
        <p:spPr>
          <a:xfrm flipV="1">
            <a:off x="3809880" y="1523880"/>
            <a:ext cx="360" cy="2437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00b8ff"/>
          </a:solidFill>
          <a:ln w="9360">
            <a:solidFill>
              <a:schemeClr val="tx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19" name="CustomShape 6"/>
          <p:cNvSpPr/>
          <p:nvPr/>
        </p:nvSpPr>
        <p:spPr>
          <a:xfrm>
            <a:off x="1561680" y="5725800"/>
            <a:ext cx="6796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comic"/>
              </a:rPr>
              <a:t>the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20" name="CustomShape 7"/>
          <p:cNvSpPr/>
          <p:nvPr/>
        </p:nvSpPr>
        <p:spPr>
          <a:xfrm>
            <a:off x="7313040" y="5471640"/>
            <a:ext cx="10713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comic"/>
              </a:rPr>
              <a:t>spoke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21" name="CustomShape 8"/>
          <p:cNvSpPr/>
          <p:nvPr/>
        </p:nvSpPr>
        <p:spPr>
          <a:xfrm>
            <a:off x="3117240" y="959760"/>
            <a:ext cx="13852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comic"/>
              </a:rPr>
              <a:t>enzyme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22" name="CustomShape 9"/>
          <p:cNvSpPr/>
          <p:nvPr/>
        </p:nvSpPr>
        <p:spPr>
          <a:xfrm flipV="1">
            <a:off x="3809880" y="3736080"/>
            <a:ext cx="760680" cy="226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00b8ff"/>
          </a:solidFill>
          <a:ln w="28440">
            <a:solidFill>
              <a:srgbClr val="c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23" name="CustomShape 10"/>
          <p:cNvSpPr/>
          <p:nvPr/>
        </p:nvSpPr>
        <p:spPr>
          <a:xfrm>
            <a:off x="1299960" y="2660400"/>
            <a:ext cx="115812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c00000"/>
                </a:solidFill>
                <a:latin typeface="comic"/>
              </a:rPr>
              <a:t>query 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24" name="CustomShape 11"/>
          <p:cNvSpPr/>
          <p:nvPr/>
        </p:nvSpPr>
        <p:spPr>
          <a:xfrm>
            <a:off x="2461680" y="2891160"/>
            <a:ext cx="1653120" cy="844560"/>
          </a:xfrm>
          <a:prstGeom prst="curvedConnector3">
            <a:avLst>
              <a:gd name="adj1" fmla="val 50000"/>
            </a:avLst>
          </a:prstGeom>
          <a:solidFill>
            <a:srgbClr val="00b8ff"/>
          </a:solidFill>
          <a:ln w="9360">
            <a:solidFill>
              <a:srgbClr val="c00000"/>
            </a:solidFill>
            <a:custDash>
              <a:ds d="500000" sp="400000"/>
              <a:ds d="100000" sp="4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25" name="CustomShape 12"/>
          <p:cNvSpPr/>
          <p:nvPr/>
        </p:nvSpPr>
        <p:spPr>
          <a:xfrm flipV="1">
            <a:off x="3809880" y="3885480"/>
            <a:ext cx="685440" cy="759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00b8ff"/>
          </a:solidFill>
          <a:ln w="38160">
            <a:solidFill>
              <a:schemeClr val="accent1">
                <a:lumMod val="75000"/>
              </a:schemeClr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26" name="CustomShape 13"/>
          <p:cNvSpPr/>
          <p:nvPr/>
        </p:nvSpPr>
        <p:spPr>
          <a:xfrm flipV="1">
            <a:off x="3809880" y="2209680"/>
            <a:ext cx="2212920" cy="1746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00b8ff"/>
          </a:solidFill>
          <a:ln w="38160">
            <a:solidFill>
              <a:schemeClr val="accent1">
                <a:lumMod val="75000"/>
              </a:schemeClr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27" name="Line 14"/>
          <p:cNvSpPr/>
          <p:nvPr/>
        </p:nvSpPr>
        <p:spPr>
          <a:xfrm>
            <a:off x="6023160" y="2209680"/>
            <a:ext cx="360" cy="4191120"/>
          </a:xfrm>
          <a:prstGeom prst="line">
            <a:avLst/>
          </a:prstGeom>
          <a:ln w="9360">
            <a:solidFill>
              <a:schemeClr val="tx1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8" name="Line 15"/>
          <p:cNvSpPr/>
          <p:nvPr/>
        </p:nvSpPr>
        <p:spPr>
          <a:xfrm flipH="1" flipV="1">
            <a:off x="2971800" y="4800600"/>
            <a:ext cx="3051360" cy="1600200"/>
          </a:xfrm>
          <a:prstGeom prst="line">
            <a:avLst/>
          </a:prstGeom>
          <a:ln w="9360">
            <a:solidFill>
              <a:schemeClr val="tx1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9" name="Line 16"/>
          <p:cNvSpPr/>
          <p:nvPr/>
        </p:nvSpPr>
        <p:spPr>
          <a:xfrm flipV="1">
            <a:off x="6023160" y="5471640"/>
            <a:ext cx="838440" cy="929160"/>
          </a:xfrm>
          <a:prstGeom prst="line">
            <a:avLst/>
          </a:prstGeom>
          <a:ln w="9360">
            <a:solidFill>
              <a:schemeClr val="tx1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0" name="CustomShape 17"/>
          <p:cNvSpPr/>
          <p:nvPr/>
        </p:nvSpPr>
        <p:spPr>
          <a:xfrm>
            <a:off x="6481800" y="1537920"/>
            <a:ext cx="1702440" cy="461160"/>
          </a:xfrm>
          <a:prstGeom prst="rect">
            <a:avLst/>
          </a:prstGeom>
          <a:blipFill rotWithShape="0">
            <a:blip r:embed="rId1"/>
            <a:stretch>
              <a:fillRect l="-5345" t="-10473" r="0" b="-28913"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latin typeface="comic"/>
              </a:rPr>
              <a:t> 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31" name="CustomShape 18"/>
          <p:cNvSpPr/>
          <p:nvPr/>
        </p:nvSpPr>
        <p:spPr>
          <a:xfrm rot="5400000">
            <a:off x="6609600" y="1485720"/>
            <a:ext cx="209880" cy="1236960"/>
          </a:xfrm>
          <a:prstGeom prst="curvedConnector2">
            <a:avLst/>
          </a:prstGeom>
          <a:solidFill>
            <a:srgbClr val="00b8ff"/>
          </a:solidFill>
          <a:ln w="9360">
            <a:solidFill>
              <a:schemeClr val="accent1">
                <a:lumMod val="50000"/>
              </a:schemeClr>
            </a:solidFill>
            <a:custDash>
              <a:ds d="500000" sp="400000"/>
              <a:ds d="100000" sp="400000"/>
            </a:custDash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32" name="Line 19"/>
          <p:cNvSpPr/>
          <p:nvPr/>
        </p:nvSpPr>
        <p:spPr>
          <a:xfrm>
            <a:off x="4570920" y="3735720"/>
            <a:ext cx="360" cy="1598040"/>
          </a:xfrm>
          <a:prstGeom prst="line">
            <a:avLst/>
          </a:prstGeom>
          <a:ln w="9360">
            <a:solidFill>
              <a:schemeClr val="tx1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3" name="Line 20"/>
          <p:cNvSpPr/>
          <p:nvPr/>
        </p:nvSpPr>
        <p:spPr>
          <a:xfrm flipH="1" flipV="1">
            <a:off x="3124080" y="4572000"/>
            <a:ext cx="1446840" cy="761760"/>
          </a:xfrm>
          <a:prstGeom prst="line">
            <a:avLst/>
          </a:prstGeom>
          <a:ln w="9360">
            <a:solidFill>
              <a:schemeClr val="tx1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4" name="Line 21"/>
          <p:cNvSpPr/>
          <p:nvPr/>
        </p:nvSpPr>
        <p:spPr>
          <a:xfrm flipV="1">
            <a:off x="4570920" y="4647960"/>
            <a:ext cx="686880" cy="685800"/>
          </a:xfrm>
          <a:prstGeom prst="line">
            <a:avLst/>
          </a:prstGeom>
          <a:ln w="9360">
            <a:solidFill>
              <a:schemeClr val="tx1"/>
            </a:solidFill>
            <a:custDash>
              <a:ds d="500000" sp="400000"/>
            </a:custDash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35" dur="indefinite" restart="never" nodeType="tmRoot">
          <p:childTnLst>
            <p:seq>
              <p:cTn id="13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The need for relevance ranking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05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Boolean search returns a 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</a:rPr>
              <a:t>set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of docs without any scores or ranking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Average Web query is 2–3 words long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Bits of entropy in query ≈ 10 which ‘addresses’ 1024 items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Meanwhile corpus has &gt; 10 G docs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Typical query results in &gt; 10 M hits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EEDB27ED-F1FE-46CC-927A-15D9AF0464E4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TF</a:t>
            </a:r>
            <a:r>
              <a:rPr b="0" lang="en-GB" sz="4000" spc="-1" strike="noStrike">
                <a:solidFill>
                  <a:srgbClr val="3333cc"/>
                </a:solidFill>
                <a:latin typeface="Symbol"/>
              </a:rPr>
              <a:t></a:t>
            </a: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IDF representation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36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latin typeface="Arial"/>
              </a:rPr>
              <a:t> 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793CD99E-4A3C-4A43-8D1F-BBDF30F03BCA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  <p:sp>
        <p:nvSpPr>
          <p:cNvPr id="438" name="CustomShape 4"/>
          <p:cNvSpPr/>
          <p:nvPr/>
        </p:nvSpPr>
        <p:spPr>
          <a:xfrm>
            <a:off x="6635880" y="4724280"/>
            <a:ext cx="2284200" cy="533160"/>
          </a:xfrm>
          <a:prstGeom prst="wedgeRectCallout">
            <a:avLst>
              <a:gd name="adj1" fmla="val -79007"/>
              <a:gd name="adj2" fmla="val -3329"/>
            </a:avLst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70c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70c0"/>
                </a:solidFill>
                <a:latin typeface="comic"/>
              </a:rPr>
              <a:t>Property of IDF?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39" name="Line 5"/>
          <p:cNvSpPr/>
          <p:nvPr/>
        </p:nvSpPr>
        <p:spPr>
          <a:xfrm>
            <a:off x="7162560" y="3124080"/>
            <a:ext cx="360" cy="99072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0" name="Line 6"/>
          <p:cNvSpPr/>
          <p:nvPr/>
        </p:nvSpPr>
        <p:spPr>
          <a:xfrm>
            <a:off x="7162560" y="4114800"/>
            <a:ext cx="1219320" cy="36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1" name="CustomShape 7"/>
          <p:cNvSpPr/>
          <p:nvPr/>
        </p:nvSpPr>
        <p:spPr>
          <a:xfrm>
            <a:off x="7171560" y="3370320"/>
            <a:ext cx="1057680" cy="744120"/>
          </a:xfrm>
          <a:custGeom>
            <a:avLst/>
            <a:gdLst/>
            <a:ahLst/>
            <a:rect l="l" t="t" r="r" b="b"/>
            <a:pathLst>
              <a:path w="1058091" h="744583">
                <a:moveTo>
                  <a:pt x="0" y="744583"/>
                </a:moveTo>
                <a:cubicBezTo>
                  <a:pt x="64225" y="579120"/>
                  <a:pt x="128451" y="413657"/>
                  <a:pt x="222068" y="300446"/>
                </a:cubicBezTo>
                <a:cubicBezTo>
                  <a:pt x="315685" y="187235"/>
                  <a:pt x="422365" y="115388"/>
                  <a:pt x="561702" y="65314"/>
                </a:cubicBezTo>
                <a:cubicBezTo>
                  <a:pt x="701039" y="15240"/>
                  <a:pt x="879565" y="7620"/>
                  <a:pt x="1058091" y="0"/>
                </a:cubicBezTo>
              </a:path>
            </a:pathLst>
          </a:custGeom>
          <a:noFill/>
          <a:ln w="38160">
            <a:solidFill>
              <a:srgbClr val="c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37" dur="indefinite" restart="never" nodeType="tmRoot">
          <p:childTnLst>
            <p:seq>
              <p:cTn id="13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TFxIDF representation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43" name="TextShape 2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B9283D39-D80D-4F58-850F-84D8B8A272C4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  <p:sp>
        <p:nvSpPr>
          <p:cNvPr id="444" name="TextShape 3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latin typeface="Arial"/>
              </a:rPr>
              <a:t> 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139" dur="indefinite" restart="never" nodeType="tmRoot">
          <p:childTnLst>
            <p:seq>
              <p:cTn id="14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Query processing using inverted lists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46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How exactly does TFIDF retrieval happen using inverted lists?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Interested in top-k documents only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Speed up using various pruning and termination heuristics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A general framework started by Fagin et al.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Worst case (pessimistic) guarantees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70c0"/>
                </a:solidFill>
                <a:latin typeface="Arial"/>
              </a:rPr>
              <a:t>Depends on posting list ordering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Later, probabilistic bounds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Incorrect ranking with small probability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141" dur="indefinite" restart="never" nodeType="tmRoot">
          <p:childTnLst>
            <p:seq>
              <p:cTn id="14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Basic TFIDF vector space scoring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48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(Assume no phrases or Boolean clauses)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Init empty accumulator map: score[docid]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In decreasing IDF order of query words 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Scan posting list for word to get (x, TF(x,w))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score[x] += TF(x,w) * IDF(w)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Divide each score[x] by (function of) length of x (implement cosine)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Many score accumulators, need top-k docids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Partial sort (how?) and report top-k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143" dur="indefinite" restart="never" nodeType="tmRoot">
          <p:childTnLst>
            <p:seq>
              <p:cTn id="14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Where is time spent?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50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For queries with relatively rare terms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Accumulator management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Sparse or dense map?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For queries with some frequent terms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Bit processing for decompressing postings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Arithmetic to update accumulators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Wasted effort in computing scores to throw away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You can’t really afford (updating) a billion accumulators for 300 million queries a day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Be sloppy when no one is looking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145" dur="indefinite" restart="never" nodeType="tmRoot">
          <p:childTnLst>
            <p:seq>
              <p:cTn id="14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Score/impact ordering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52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Thus far we have ordered postings by document ID…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… 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which are assigned arbitrarily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For any query we must scan to the end of posting lists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Because the best doc may be at the end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Instead we can order postings by decreasing </a:t>
            </a:r>
            <a:r>
              <a:rPr b="0" lang="en-GB" sz="3200" spc="-1" strike="noStrike">
                <a:solidFill>
                  <a:srgbClr val="0070c0"/>
                </a:solidFill>
                <a:latin typeface="Arial"/>
              </a:rPr>
              <a:t>impact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: how much the doc’s score can be affected by that term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Docs in different order in different lists </a:t>
            </a:r>
            <a:r>
              <a:rPr b="0" lang="en-GB" sz="3200" spc="-1" strike="noStrike">
                <a:solidFill>
                  <a:srgbClr val="000000"/>
                </a:solidFill>
                <a:latin typeface="Wingdings"/>
              </a:rPr>
              <a:t>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799"/>
              </a:spcBef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3" name="TextShape 3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30C62E3D-253E-4989-A421-2EDA40FB8038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147" dur="indefinite" restart="never" nodeType="tmRoot">
          <p:childTnLst>
            <p:seq>
              <p:cTn id="14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Quit and continue heuristics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55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1" lang="en-GB" sz="3200" spc="-1" strike="noStrike">
                <a:solidFill>
                  <a:srgbClr val="0070c0"/>
                </a:solidFill>
                <a:latin typeface="Arial"/>
              </a:rPr>
              <a:t>Quit: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Once |score| exceeds some size just quit and report answers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1" lang="en-GB" sz="3200" spc="-1" strike="noStrike">
                <a:solidFill>
                  <a:srgbClr val="0070c0"/>
                </a:solidFill>
                <a:latin typeface="Arial"/>
              </a:rPr>
              <a:t>Continue: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Stop creating new score accumulators but continue processing and accumulating scores for remaining words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Critical to process in decreasing IDF order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Quit is crude but continue is reasonable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Prescale by document length to avoid final division (that can upset many ranks)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9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Could destroy compressibility of index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9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Limited precision doc lengths (6 bits adequate)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149" dur="indefinite" restart="never" nodeType="tmRoot">
          <p:childTnLst>
            <p:seq>
              <p:cTn id="15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Quit, continue, prune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pic>
        <p:nvPicPr>
          <p:cNvPr id="457" name="Picture 4" descr=""/>
          <p:cNvPicPr/>
          <p:nvPr/>
        </p:nvPicPr>
        <p:blipFill>
          <a:blip r:embed="rId1"/>
          <a:stretch/>
        </p:blipFill>
        <p:spPr>
          <a:xfrm>
            <a:off x="762120" y="1103400"/>
            <a:ext cx="3677760" cy="4916160"/>
          </a:xfrm>
          <a:prstGeom prst="rect">
            <a:avLst/>
          </a:prstGeom>
          <a:ln>
            <a:noFill/>
          </a:ln>
        </p:spPr>
      </p:pic>
      <p:sp>
        <p:nvSpPr>
          <p:cNvPr id="458" name="CustomShape 2"/>
          <p:cNvSpPr/>
          <p:nvPr/>
        </p:nvSpPr>
        <p:spPr>
          <a:xfrm>
            <a:off x="4973760" y="1066680"/>
            <a:ext cx="3276360" cy="914040"/>
          </a:xfrm>
          <a:prstGeom prst="wedgeRectCallout">
            <a:avLst>
              <a:gd name="adj1" fmla="val -92588"/>
              <a:gd name="adj2" fmla="val 38370"/>
            </a:avLst>
          </a:prstGeom>
          <a:solidFill>
            <a:srgbClr val="ffffcc"/>
          </a:solidFill>
          <a:ln w="9360">
            <a:solidFill>
              <a:srgbClr val="cc99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IDF-ordered quit heuristic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59" name="CustomShape 3"/>
          <p:cNvSpPr/>
          <p:nvPr/>
        </p:nvSpPr>
        <p:spPr>
          <a:xfrm>
            <a:off x="4973760" y="3581280"/>
            <a:ext cx="3276360" cy="1371240"/>
          </a:xfrm>
          <a:prstGeom prst="wedgeRectCallout">
            <a:avLst>
              <a:gd name="adj1" fmla="val -92588"/>
              <a:gd name="adj2" fmla="val 8912"/>
            </a:avLst>
          </a:prstGeom>
          <a:solidFill>
            <a:srgbClr val="ffffcc"/>
          </a:solidFill>
          <a:ln w="9360">
            <a:solidFill>
              <a:srgbClr val="cc99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70c0"/>
                </a:solidFill>
                <a:latin typeface="Arial"/>
              </a:rPr>
              <a:t>Impact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-ordered</a:t>
            </a:r>
            <a:br/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continuation and/or</a:t>
            </a:r>
            <a:br/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pruning heuristic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60" name="CustomShape 4"/>
          <p:cNvSpPr/>
          <p:nvPr/>
        </p:nvSpPr>
        <p:spPr>
          <a:xfrm>
            <a:off x="-580320" y="6243840"/>
            <a:ext cx="10320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 u="sng">
                <a:solidFill>
                  <a:srgbClr val="ccccff"/>
                </a:solidFill>
                <a:uFillTx/>
                <a:latin typeface="comic"/>
                <a:hlinkClick r:id="rId2"/>
              </a:rPr>
              <a:t>http://resources.mpi-inf.mpg.de/d5/teaching/ws11_12/irdm/slides/</a:t>
            </a:r>
            <a:r>
              <a:rPr b="0" lang="en-IN" sz="2400" spc="-1" strike="noStrike">
                <a:solidFill>
                  <a:srgbClr val="ffffff"/>
                </a:solidFill>
                <a:latin typeface="comic"/>
              </a:rPr>
              <a:t> </a:t>
            </a:r>
            <a:endParaRPr b="0" lang="en-IN" sz="2400" spc="-1" strike="noStrike">
              <a:latin typeface="Arial"/>
            </a:endParaRPr>
          </a:p>
        </p:txBody>
      </p:sp>
    </p:spTree>
  </p:cSld>
  <p:timing>
    <p:tnLst>
      <p:par>
        <p:cTn id="151" dur="indefinite" restart="never" nodeType="tmRoot">
          <p:childTnLst>
            <p:seq>
              <p:cTn id="15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Term impact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62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Worth/impact of updating accumulator of x in response to word w depends on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9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Term frequency TF(x,w)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9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Inverse document frequency IDF(w)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9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(Function of) document length L(x)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Store TF(x,w) IDF(w) / L(x) </a:t>
            </a:r>
            <a:br/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= “term impact”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9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Quantize to b bits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9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Uniform/geometric?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Effect on retrieval</a:t>
            </a:r>
            <a:br/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accuracy and</a:t>
            </a:r>
            <a:br/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index size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3" name="Picture 5" descr=""/>
          <p:cNvPicPr/>
          <p:nvPr/>
        </p:nvPicPr>
        <p:blipFill>
          <a:blip r:embed="rId1"/>
          <a:stretch/>
        </p:blipFill>
        <p:spPr>
          <a:xfrm>
            <a:off x="6008760" y="4191120"/>
            <a:ext cx="3134880" cy="2425320"/>
          </a:xfrm>
          <a:prstGeom prst="rect">
            <a:avLst/>
          </a:prstGeom>
          <a:ln>
            <a:noFill/>
          </a:ln>
        </p:spPr>
      </p:pic>
      <p:pic>
        <p:nvPicPr>
          <p:cNvPr id="464" name="Picture 6" descr=""/>
          <p:cNvPicPr/>
          <p:nvPr/>
        </p:nvPicPr>
        <p:blipFill>
          <a:blip r:embed="rId2"/>
          <a:stretch/>
        </p:blipFill>
        <p:spPr>
          <a:xfrm>
            <a:off x="4343400" y="5181480"/>
            <a:ext cx="1472760" cy="1428480"/>
          </a:xfrm>
          <a:prstGeom prst="rect">
            <a:avLst/>
          </a:prstGeom>
          <a:ln>
            <a:noFill/>
          </a:ln>
        </p:spPr>
      </p:pic>
      <p:sp>
        <p:nvSpPr>
          <p:cNvPr id="465" name="CustomShape 3"/>
          <p:cNvSpPr/>
          <p:nvPr/>
        </p:nvSpPr>
        <p:spPr>
          <a:xfrm>
            <a:off x="4025160" y="3925800"/>
            <a:ext cx="1008720" cy="456120"/>
          </a:xfrm>
          <a:prstGeom prst="wedgeRectCallout">
            <a:avLst>
              <a:gd name="adj1" fmla="val 10407"/>
              <a:gd name="adj2" fmla="val 200347"/>
            </a:avLst>
          </a:prstGeom>
          <a:solidFill>
            <a:schemeClr val="folHlink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TREC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66" name="CustomShape 4"/>
          <p:cNvSpPr/>
          <p:nvPr/>
        </p:nvSpPr>
        <p:spPr>
          <a:xfrm>
            <a:off x="4935240" y="4495680"/>
            <a:ext cx="798480" cy="456120"/>
          </a:xfrm>
          <a:prstGeom prst="wedgeRectCallout">
            <a:avLst>
              <a:gd name="adj1" fmla="val 29255"/>
              <a:gd name="adj2" fmla="val 106944"/>
            </a:avLst>
          </a:prstGeom>
          <a:solidFill>
            <a:schemeClr val="folHlink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Web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67" name="CustomShape 5"/>
          <p:cNvSpPr/>
          <p:nvPr/>
        </p:nvSpPr>
        <p:spPr>
          <a:xfrm>
            <a:off x="7240680" y="1981080"/>
            <a:ext cx="1535760" cy="1186920"/>
          </a:xfrm>
          <a:prstGeom prst="wedgeRectCallout">
            <a:avLst>
              <a:gd name="adj1" fmla="val 10000"/>
              <a:gd name="adj2" fmla="val 154815"/>
            </a:avLst>
          </a:prstGeom>
          <a:solidFill>
            <a:schemeClr val="folHlink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TREC,</a:t>
            </a:r>
            <a:br/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precision</a:t>
            </a:r>
            <a:br/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at rank 10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68" name="CustomShape 6"/>
          <p:cNvSpPr/>
          <p:nvPr/>
        </p:nvSpPr>
        <p:spPr>
          <a:xfrm>
            <a:off x="2820240" y="6172200"/>
            <a:ext cx="1369800" cy="456120"/>
          </a:xfrm>
          <a:prstGeom prst="wedgeRectCallout">
            <a:avLst>
              <a:gd name="adj1" fmla="val 60764"/>
              <a:gd name="adj2" fmla="val -139931"/>
            </a:avLst>
          </a:prstGeom>
          <a:solidFill>
            <a:schemeClr val="folHlink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%corpus</a:t>
            </a:r>
            <a:endParaRPr b="0" lang="en-IN" sz="2400" spc="-1" strike="noStrike">
              <a:latin typeface="Arial"/>
            </a:endParaRPr>
          </a:p>
        </p:txBody>
      </p:sp>
    </p:spTree>
  </p:cSld>
  <p:timing>
    <p:tnLst>
      <p:par>
        <p:cTn id="153" dur="indefinite" restart="never" nodeType="tmRoot">
          <p:childTnLst>
            <p:seq>
              <p:cTn id="15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Term impact order -- results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pic>
        <p:nvPicPr>
          <p:cNvPr id="470" name="Picture 7" descr=""/>
          <p:cNvPicPr/>
          <p:nvPr/>
        </p:nvPicPr>
        <p:blipFill>
          <a:blip r:embed="rId1"/>
          <a:stretch/>
        </p:blipFill>
        <p:spPr>
          <a:xfrm>
            <a:off x="781200" y="1066680"/>
            <a:ext cx="7143480" cy="2723760"/>
          </a:xfrm>
          <a:prstGeom prst="rect">
            <a:avLst/>
          </a:prstGeom>
          <a:ln>
            <a:noFill/>
          </a:ln>
        </p:spPr>
      </p:pic>
      <p:pic>
        <p:nvPicPr>
          <p:cNvPr id="471" name="Picture 9" descr=""/>
          <p:cNvPicPr/>
          <p:nvPr/>
        </p:nvPicPr>
        <p:blipFill>
          <a:blip r:embed="rId2"/>
          <a:stretch/>
        </p:blipFill>
        <p:spPr>
          <a:xfrm>
            <a:off x="790560" y="4067280"/>
            <a:ext cx="7057800" cy="2714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5" dur="indefinite" restart="never" nodeType="tmRoot">
          <p:childTnLst>
            <p:seq>
              <p:cTn id="15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Shape 1"/>
          <p:cNvSpPr txBox="1"/>
          <p:nvPr/>
        </p:nvSpPr>
        <p:spPr>
          <a:xfrm>
            <a:off x="228600" y="228600"/>
            <a:ext cx="8686440" cy="12949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Problem with Boolean search:</a:t>
            </a:r>
            <a:br/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feast or famine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08" name="TextShape 2"/>
          <p:cNvSpPr txBox="1"/>
          <p:nvPr/>
        </p:nvSpPr>
        <p:spPr>
          <a:xfrm>
            <a:off x="228600" y="1523880"/>
            <a:ext cx="8686440" cy="50288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Boolean queries often result in either too few (=0) or too many (1000s) results.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Query 1: “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</a:rPr>
              <a:t>windows dlink 650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” → 200,000 hits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Query 2: “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</a:rPr>
              <a:t>windows dlink 650 no card found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” → 0 hits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It takes a lot of skill to come up with a query that produces a manageable number of hits.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CustomShape 3"/>
          <p:cNvSpPr/>
          <p:nvPr/>
        </p:nvSpPr>
        <p:spPr>
          <a:xfrm>
            <a:off x="7621560" y="-33480"/>
            <a:ext cx="707760" cy="33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/>
          <a:p>
            <a:pPr>
              <a:lnSpc>
                <a:spcPct val="100000"/>
              </a:lnSpc>
            </a:pPr>
            <a:r>
              <a:rPr b="0" lang="en-IN" sz="1600" spc="-1" strike="noStrike">
                <a:solidFill>
                  <a:srgbClr val="fbfcff"/>
                </a:solidFill>
                <a:latin typeface="Lucida Sans"/>
                <a:ea typeface="Arial Unicode MS"/>
              </a:rPr>
              <a:t>Ch. 6</a:t>
            </a:r>
            <a:endParaRPr b="0" lang="en-IN" sz="1600" spc="-1" strike="noStrike">
              <a:latin typeface="Arial"/>
            </a:endParaRPr>
          </a:p>
        </p:txBody>
      </p:sp>
      <p:sp>
        <p:nvSpPr>
          <p:cNvPr id="310" name="TextShape 4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11617CFF-0505-44D5-9B4F-811FA1E525CC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nodeType="clickEffect" fill="hold">
                      <p:stCondLst>
                        <p:cond delay="0"/>
                      </p:stCondLst>
                      <p:childTnLst>
                        <p:par>
                          <p:cTn id="2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nodeType="afterEffect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nodeType="afterEffect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nodeType="afterEffect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Formalize as branch and bound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73" name="TextShape 2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Cartesian space D1×D2×…Dm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m-dimensional data points and queries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Similarity function si: Di × Di </a:t>
            </a:r>
            <a:r>
              <a:rPr b="0" lang="en-GB" sz="32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[0,1] for each dimension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Global similarity = aggr_i si(q,d)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Sorted access to each dimension in order of si as in impact-sorted IR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We are lucky that queries are composed of terms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00000"/>
              </a:lnSpc>
              <a:spcBef>
                <a:spcPts val="700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What if they were term pairs? Small graphs?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Keep ub and lb on scores of candidate points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157" dur="indefinite" restart="never" nodeType="tmRoot">
          <p:childTnLst>
            <p:seq>
              <p:cTn id="15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TextShape 1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Generic pseudocode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pic>
        <p:nvPicPr>
          <p:cNvPr id="475" name="Picture 5" descr=""/>
          <p:cNvPicPr/>
          <p:nvPr/>
        </p:nvPicPr>
        <p:blipFill>
          <a:blip r:embed="rId1"/>
          <a:stretch/>
        </p:blipFill>
        <p:spPr>
          <a:xfrm>
            <a:off x="2316240" y="770040"/>
            <a:ext cx="6827400" cy="6087600"/>
          </a:xfrm>
          <a:prstGeom prst="rect">
            <a:avLst/>
          </a:prstGeom>
          <a:ln>
            <a:noFill/>
          </a:ln>
        </p:spPr>
      </p:pic>
      <p:sp>
        <p:nvSpPr>
          <p:cNvPr id="476" name="CustomShape 2"/>
          <p:cNvSpPr/>
          <p:nvPr/>
        </p:nvSpPr>
        <p:spPr>
          <a:xfrm>
            <a:off x="304920" y="685800"/>
            <a:ext cx="1599840" cy="914040"/>
          </a:xfrm>
          <a:prstGeom prst="wedgeRectCallout">
            <a:avLst>
              <a:gd name="adj1" fmla="val 121231"/>
              <a:gd name="adj2" fmla="val 84028"/>
            </a:avLst>
          </a:prstGeom>
          <a:solidFill>
            <a:srgbClr val="eaeaea"/>
          </a:solidFill>
          <a:ln w="9360">
            <a:solidFill>
              <a:srgbClr val="c0c0c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i ranges over dims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77" name="CustomShape 3"/>
          <p:cNvSpPr/>
          <p:nvPr/>
        </p:nvSpPr>
        <p:spPr>
          <a:xfrm>
            <a:off x="152280" y="1828800"/>
            <a:ext cx="1904760" cy="1599840"/>
          </a:xfrm>
          <a:prstGeom prst="wedgeRectCallout">
            <a:avLst>
              <a:gd name="adj1" fmla="val 85417"/>
              <a:gd name="adj2" fmla="val 53769"/>
            </a:avLst>
          </a:prstGeom>
          <a:solidFill>
            <a:srgbClr val="eaeaea"/>
          </a:solidFill>
          <a:ln w="9360">
            <a:solidFill>
              <a:srgbClr val="c0c0c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Any future record will have a lower score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78" name="CustomShape 4"/>
          <p:cNvSpPr/>
          <p:nvPr/>
        </p:nvSpPr>
        <p:spPr>
          <a:xfrm>
            <a:off x="152280" y="3657600"/>
            <a:ext cx="1904760" cy="1218960"/>
          </a:xfrm>
          <a:prstGeom prst="wedgeRectCallout">
            <a:avLst>
              <a:gd name="adj1" fmla="val 85583"/>
              <a:gd name="adj2" fmla="val -47264"/>
            </a:avLst>
          </a:prstGeom>
          <a:solidFill>
            <a:srgbClr val="eaeaea"/>
          </a:solidFill>
          <a:ln w="9360">
            <a:solidFill>
              <a:srgbClr val="c0c0c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IN" sz="24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xplored</a:t>
            </a:r>
            <a:br/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dimensions</a:t>
            </a:r>
            <a:br/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of item d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79" name="CustomShape 5"/>
          <p:cNvSpPr/>
          <p:nvPr/>
        </p:nvSpPr>
        <p:spPr>
          <a:xfrm>
            <a:off x="6934320" y="2438280"/>
            <a:ext cx="2209320" cy="456840"/>
          </a:xfrm>
          <a:prstGeom prst="wedgeRectCallout">
            <a:avLst>
              <a:gd name="adj1" fmla="val -184843"/>
              <a:gd name="adj2" fmla="val 274306"/>
            </a:avLst>
          </a:prstGeom>
          <a:solidFill>
            <a:srgbClr val="eaeaea"/>
          </a:solidFill>
          <a:ln w="9360">
            <a:solidFill>
              <a:srgbClr val="c0c0c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Upper bound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80" name="CustomShape 6"/>
          <p:cNvSpPr/>
          <p:nvPr/>
        </p:nvSpPr>
        <p:spPr>
          <a:xfrm>
            <a:off x="7162920" y="3124080"/>
            <a:ext cx="1980720" cy="1218960"/>
          </a:xfrm>
          <a:prstGeom prst="wedgeRectCallout">
            <a:avLst>
              <a:gd name="adj1" fmla="val -80449"/>
              <a:gd name="adj2" fmla="val 60417"/>
            </a:avLst>
          </a:prstGeom>
          <a:solidFill>
            <a:srgbClr val="eaeaea"/>
          </a:solidFill>
          <a:ln w="9360">
            <a:solidFill>
              <a:srgbClr val="c0c0c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LB assuming all else are zeros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81" name="CustomShape 7"/>
          <p:cNvSpPr/>
          <p:nvPr/>
        </p:nvSpPr>
        <p:spPr>
          <a:xfrm>
            <a:off x="55440" y="5105520"/>
            <a:ext cx="2209320" cy="456840"/>
          </a:xfrm>
          <a:prstGeom prst="wedgeRectCallout">
            <a:avLst>
              <a:gd name="adj1" fmla="val 102444"/>
              <a:gd name="adj2" fmla="val -27431"/>
            </a:avLst>
          </a:prstGeom>
          <a:solidFill>
            <a:srgbClr val="eaeaea"/>
          </a:solidFill>
          <a:ln w="9360">
            <a:solidFill>
              <a:srgbClr val="c0c0c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Eviction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482" name="CustomShape 8"/>
          <p:cNvSpPr/>
          <p:nvPr/>
        </p:nvSpPr>
        <p:spPr>
          <a:xfrm>
            <a:off x="76320" y="5715000"/>
            <a:ext cx="2209320" cy="1142640"/>
          </a:xfrm>
          <a:prstGeom prst="wedgeRectCallout">
            <a:avLst>
              <a:gd name="adj1" fmla="val 73995"/>
              <a:gd name="adj2" fmla="val 46944"/>
            </a:avLst>
          </a:prstGeom>
          <a:solidFill>
            <a:srgbClr val="eaeaea"/>
          </a:solidFill>
          <a:ln w="9360">
            <a:solidFill>
              <a:srgbClr val="c0c0c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Note: need to fully evaluate winner scores</a:t>
            </a:r>
            <a:endParaRPr b="0" lang="en-IN" sz="2400" spc="-1" strike="noStrike">
              <a:latin typeface="Arial"/>
            </a:endParaRPr>
          </a:p>
        </p:txBody>
      </p:sp>
    </p:spTree>
  </p:cSld>
  <p:timing>
    <p:tnLst>
      <p:par>
        <p:cTn id="159" dur="indefinite" restart="never" nodeType="tmRoot">
          <p:childTnLst>
            <p:seq>
              <p:cTn id="16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Some properties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484" name="TextShape 2"/>
          <p:cNvSpPr txBox="1"/>
          <p:nvPr/>
        </p:nvSpPr>
        <p:spPr>
          <a:xfrm>
            <a:off x="228600" y="838080"/>
            <a:ext cx="8686440" cy="2133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worstscore(q,d)  s(q,d)  bestscore(q,d)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aggr(worstscore(q,d), aggr{high_i|iE(d)}) = bestscore(q,d)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Test bestscore(q,d) &lt; min_k may be conservative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85" name="Group 3"/>
          <p:cNvGrpSpPr/>
          <p:nvPr/>
        </p:nvGrpSpPr>
        <p:grpSpPr>
          <a:xfrm>
            <a:off x="1371600" y="2819520"/>
            <a:ext cx="6733800" cy="3922560"/>
            <a:chOff x="1371600" y="2819520"/>
            <a:chExt cx="6733800" cy="3922560"/>
          </a:xfrm>
        </p:grpSpPr>
        <p:sp>
          <p:nvSpPr>
            <p:cNvPr id="486" name="CustomShape 4"/>
            <p:cNvSpPr/>
            <p:nvPr/>
          </p:nvSpPr>
          <p:spPr>
            <a:xfrm>
              <a:off x="5521320" y="6240600"/>
              <a:ext cx="2584080" cy="395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0" i="1" lang="en-IN" sz="2000" spc="-1" strike="noStrike">
                  <a:solidFill>
                    <a:srgbClr val="000000"/>
                  </a:solidFill>
                  <a:latin typeface="Arial Unicode MS"/>
                </a:rPr>
                <a:t>       </a:t>
              </a:r>
              <a:r>
                <a:rPr b="0" i="1" lang="en-IN" sz="2000" spc="-1" strike="noStrike">
                  <a:solidFill>
                    <a:srgbClr val="000000"/>
                  </a:solidFill>
                  <a:latin typeface="Times New Roman"/>
                </a:rPr>
                <a:t>scan depth</a:t>
              </a:r>
              <a:endParaRPr b="0" lang="en-IN" sz="2000" spc="-1" strike="noStrike">
                <a:latin typeface="Arial"/>
              </a:endParaRPr>
            </a:p>
          </p:txBody>
        </p:sp>
        <p:sp>
          <p:nvSpPr>
            <p:cNvPr id="487" name="Line 5"/>
            <p:cNvSpPr/>
            <p:nvPr/>
          </p:nvSpPr>
          <p:spPr>
            <a:xfrm>
              <a:off x="2001600" y="5278320"/>
              <a:ext cx="360" cy="139068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8" name="Line 6"/>
            <p:cNvSpPr/>
            <p:nvPr/>
          </p:nvSpPr>
          <p:spPr>
            <a:xfrm>
              <a:off x="5871960" y="4981320"/>
              <a:ext cx="360" cy="168768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89" name="Line 7"/>
            <p:cNvSpPr/>
            <p:nvPr/>
          </p:nvSpPr>
          <p:spPr>
            <a:xfrm>
              <a:off x="4886280" y="4978080"/>
              <a:ext cx="360" cy="168624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0" name="Line 8"/>
            <p:cNvSpPr/>
            <p:nvPr/>
          </p:nvSpPr>
          <p:spPr>
            <a:xfrm>
              <a:off x="3890880" y="4986000"/>
              <a:ext cx="360" cy="168768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1" name="Line 9"/>
            <p:cNvSpPr/>
            <p:nvPr/>
          </p:nvSpPr>
          <p:spPr>
            <a:xfrm>
              <a:off x="3176280" y="4986000"/>
              <a:ext cx="360" cy="168768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2" name="Line 10"/>
            <p:cNvSpPr/>
            <p:nvPr/>
          </p:nvSpPr>
          <p:spPr>
            <a:xfrm flipV="1">
              <a:off x="1463400" y="3071520"/>
              <a:ext cx="360" cy="3670560"/>
            </a:xfrm>
            <a:prstGeom prst="line">
              <a:avLst/>
            </a:prstGeom>
            <a:ln w="19080">
              <a:solidFill>
                <a:schemeClr val="tx1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3" name="Line 11"/>
            <p:cNvSpPr/>
            <p:nvPr/>
          </p:nvSpPr>
          <p:spPr>
            <a:xfrm>
              <a:off x="1371600" y="6665760"/>
              <a:ext cx="5041800" cy="360"/>
            </a:xfrm>
            <a:prstGeom prst="line">
              <a:avLst/>
            </a:prstGeom>
            <a:ln w="19080">
              <a:solidFill>
                <a:schemeClr val="tx1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4" name="Line 12"/>
            <p:cNvSpPr/>
            <p:nvPr/>
          </p:nvSpPr>
          <p:spPr>
            <a:xfrm>
              <a:off x="2001600" y="3875040"/>
              <a:ext cx="360" cy="222408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5" name="Line 13"/>
            <p:cNvSpPr/>
            <p:nvPr/>
          </p:nvSpPr>
          <p:spPr>
            <a:xfrm>
              <a:off x="1912680" y="3875040"/>
              <a:ext cx="17964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6" name="Line 14"/>
            <p:cNvSpPr/>
            <p:nvPr/>
          </p:nvSpPr>
          <p:spPr>
            <a:xfrm>
              <a:off x="1912680" y="6099120"/>
              <a:ext cx="17964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7" name="Line 15"/>
            <p:cNvSpPr/>
            <p:nvPr/>
          </p:nvSpPr>
          <p:spPr>
            <a:xfrm>
              <a:off x="3171600" y="4278240"/>
              <a:ext cx="360" cy="160488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8" name="Line 16"/>
            <p:cNvSpPr/>
            <p:nvPr/>
          </p:nvSpPr>
          <p:spPr>
            <a:xfrm>
              <a:off x="3081240" y="4278240"/>
              <a:ext cx="18072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99" name="Line 17"/>
            <p:cNvSpPr/>
            <p:nvPr/>
          </p:nvSpPr>
          <p:spPr>
            <a:xfrm>
              <a:off x="3081240" y="5883120"/>
              <a:ext cx="18072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0" name="Line 18"/>
            <p:cNvSpPr/>
            <p:nvPr/>
          </p:nvSpPr>
          <p:spPr>
            <a:xfrm>
              <a:off x="3892320" y="4357440"/>
              <a:ext cx="360" cy="144612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1" name="Line 19"/>
            <p:cNvSpPr/>
            <p:nvPr/>
          </p:nvSpPr>
          <p:spPr>
            <a:xfrm>
              <a:off x="3803400" y="4357440"/>
              <a:ext cx="17784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2" name="Line 20"/>
            <p:cNvSpPr/>
            <p:nvPr/>
          </p:nvSpPr>
          <p:spPr>
            <a:xfrm>
              <a:off x="3803400" y="5803560"/>
              <a:ext cx="17784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3" name="Line 21"/>
            <p:cNvSpPr/>
            <p:nvPr/>
          </p:nvSpPr>
          <p:spPr>
            <a:xfrm>
              <a:off x="5871960" y="5000400"/>
              <a:ext cx="360" cy="6177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4" name="Line 22"/>
            <p:cNvSpPr/>
            <p:nvPr/>
          </p:nvSpPr>
          <p:spPr>
            <a:xfrm>
              <a:off x="5781600" y="5000400"/>
              <a:ext cx="18072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5" name="Line 23"/>
            <p:cNvSpPr/>
            <p:nvPr/>
          </p:nvSpPr>
          <p:spPr>
            <a:xfrm>
              <a:off x="5781600" y="5618160"/>
              <a:ext cx="18072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6" name="Line 24"/>
            <p:cNvSpPr/>
            <p:nvPr/>
          </p:nvSpPr>
          <p:spPr>
            <a:xfrm>
              <a:off x="4883040" y="4598640"/>
              <a:ext cx="360" cy="101952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7" name="Line 25"/>
            <p:cNvSpPr/>
            <p:nvPr/>
          </p:nvSpPr>
          <p:spPr>
            <a:xfrm>
              <a:off x="4792320" y="4598640"/>
              <a:ext cx="17964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8" name="Line 26"/>
            <p:cNvSpPr/>
            <p:nvPr/>
          </p:nvSpPr>
          <p:spPr>
            <a:xfrm>
              <a:off x="4792320" y="5618160"/>
              <a:ext cx="17964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9" name="Line 27"/>
            <p:cNvSpPr/>
            <p:nvPr/>
          </p:nvSpPr>
          <p:spPr>
            <a:xfrm>
              <a:off x="2001600" y="3875040"/>
              <a:ext cx="1170000" cy="40320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0" name="Line 28"/>
            <p:cNvSpPr/>
            <p:nvPr/>
          </p:nvSpPr>
          <p:spPr>
            <a:xfrm>
              <a:off x="3171600" y="4278240"/>
              <a:ext cx="720720" cy="7920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1" name="Line 29"/>
            <p:cNvSpPr/>
            <p:nvPr/>
          </p:nvSpPr>
          <p:spPr>
            <a:xfrm>
              <a:off x="3892320" y="4357440"/>
              <a:ext cx="990720" cy="24120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2" name="Line 30"/>
            <p:cNvSpPr/>
            <p:nvPr/>
          </p:nvSpPr>
          <p:spPr>
            <a:xfrm>
              <a:off x="4883040" y="4598640"/>
              <a:ext cx="988920" cy="40176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3" name="Line 31"/>
            <p:cNvSpPr/>
            <p:nvPr/>
          </p:nvSpPr>
          <p:spPr>
            <a:xfrm flipV="1">
              <a:off x="2001600" y="5883120"/>
              <a:ext cx="1170000" cy="21600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4" name="Line 32"/>
            <p:cNvSpPr/>
            <p:nvPr/>
          </p:nvSpPr>
          <p:spPr>
            <a:xfrm flipV="1">
              <a:off x="3261960" y="5803560"/>
              <a:ext cx="630360" cy="7956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5" name="Line 33"/>
            <p:cNvSpPr/>
            <p:nvPr/>
          </p:nvSpPr>
          <p:spPr>
            <a:xfrm flipV="1">
              <a:off x="3892320" y="5618160"/>
              <a:ext cx="990720" cy="18540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6" name="Line 34"/>
            <p:cNvSpPr/>
            <p:nvPr/>
          </p:nvSpPr>
          <p:spPr>
            <a:xfrm>
              <a:off x="4883040" y="5618160"/>
              <a:ext cx="1079280" cy="360"/>
            </a:xfrm>
            <a:prstGeom prst="line">
              <a:avLst/>
            </a:prstGeom>
            <a:ln cap="rnd" w="9360">
              <a:solidFill>
                <a:schemeClr val="tx1"/>
              </a:solidFill>
              <a:custDash>
                <a:ds d="100000" sp="1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7" name="Line 35"/>
            <p:cNvSpPr/>
            <p:nvPr/>
          </p:nvSpPr>
          <p:spPr>
            <a:xfrm>
              <a:off x="3441600" y="5079960"/>
              <a:ext cx="720720" cy="360"/>
            </a:xfrm>
            <a:prstGeom prst="line">
              <a:avLst/>
            </a:prstGeom>
            <a:ln w="1908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8" name="Line 36"/>
            <p:cNvSpPr/>
            <p:nvPr/>
          </p:nvSpPr>
          <p:spPr>
            <a:xfrm>
              <a:off x="1461960" y="5722920"/>
              <a:ext cx="260280" cy="360"/>
            </a:xfrm>
            <a:prstGeom prst="line">
              <a:avLst/>
            </a:prstGeom>
            <a:ln w="1908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9" name="Line 37"/>
            <p:cNvSpPr/>
            <p:nvPr/>
          </p:nvSpPr>
          <p:spPr>
            <a:xfrm flipV="1">
              <a:off x="1722240" y="5079960"/>
              <a:ext cx="360" cy="642960"/>
            </a:xfrm>
            <a:prstGeom prst="line">
              <a:avLst/>
            </a:prstGeom>
            <a:ln w="1908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0" name="Line 38"/>
            <p:cNvSpPr/>
            <p:nvPr/>
          </p:nvSpPr>
          <p:spPr>
            <a:xfrm>
              <a:off x="1731960" y="5079960"/>
              <a:ext cx="639720" cy="360"/>
            </a:xfrm>
            <a:prstGeom prst="line">
              <a:avLst/>
            </a:prstGeom>
            <a:ln w="1908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1" name="Line 39"/>
            <p:cNvSpPr/>
            <p:nvPr/>
          </p:nvSpPr>
          <p:spPr>
            <a:xfrm flipH="1">
              <a:off x="2360520" y="5081400"/>
              <a:ext cx="1081080" cy="360"/>
            </a:xfrm>
            <a:prstGeom prst="line">
              <a:avLst/>
            </a:prstGeom>
            <a:ln w="1908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2" name="Line 40"/>
            <p:cNvSpPr/>
            <p:nvPr/>
          </p:nvSpPr>
          <p:spPr>
            <a:xfrm flipH="1">
              <a:off x="4162320" y="4760640"/>
              <a:ext cx="2076480" cy="360"/>
            </a:xfrm>
            <a:prstGeom prst="line">
              <a:avLst/>
            </a:prstGeom>
            <a:ln w="1908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3" name="Line 41"/>
            <p:cNvSpPr/>
            <p:nvPr/>
          </p:nvSpPr>
          <p:spPr>
            <a:xfrm flipV="1">
              <a:off x="4162320" y="4759200"/>
              <a:ext cx="360" cy="320760"/>
            </a:xfrm>
            <a:prstGeom prst="line">
              <a:avLst/>
            </a:prstGeom>
            <a:ln w="1908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4" name="CustomShape 42"/>
            <p:cNvSpPr/>
            <p:nvPr/>
          </p:nvSpPr>
          <p:spPr>
            <a:xfrm>
              <a:off x="2012760" y="3481560"/>
              <a:ext cx="1104480" cy="401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/>
            <a:p>
              <a:pPr>
                <a:lnSpc>
                  <a:spcPct val="100000"/>
                </a:lnSpc>
              </a:pPr>
              <a:r>
                <a:rPr b="0" i="1" lang="en-IN" sz="1800" spc="-1" strike="noStrike">
                  <a:solidFill>
                    <a:srgbClr val="000000"/>
                  </a:solidFill>
                  <a:latin typeface="Times New Roman"/>
                </a:rPr>
                <a:t>bestscore</a:t>
              </a:r>
              <a:r>
                <a:rPr b="0" i="1" lang="en-IN" sz="1800" spc="-1" strike="noStrike" baseline="-25000">
                  <a:solidFill>
                    <a:srgbClr val="000000"/>
                  </a:solidFill>
                  <a:latin typeface="Times New Roman"/>
                </a:rPr>
                <a:t>d</a:t>
              </a:r>
              <a:endParaRPr b="0" lang="en-IN" sz="1800" spc="-1" strike="noStrike">
                <a:latin typeface="Arial"/>
              </a:endParaRPr>
            </a:p>
          </p:txBody>
        </p:sp>
        <p:sp>
          <p:nvSpPr>
            <p:cNvPr id="525" name="CustomShape 43"/>
            <p:cNvSpPr/>
            <p:nvPr/>
          </p:nvSpPr>
          <p:spPr>
            <a:xfrm>
              <a:off x="2102400" y="6056280"/>
              <a:ext cx="1243080" cy="401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/>
            <a:p>
              <a:pPr>
                <a:lnSpc>
                  <a:spcPct val="100000"/>
                </a:lnSpc>
              </a:pPr>
              <a:r>
                <a:rPr b="0" i="1" lang="en-IN" sz="1800" spc="-1" strike="noStrike">
                  <a:solidFill>
                    <a:srgbClr val="000000"/>
                  </a:solidFill>
                  <a:latin typeface="Times New Roman"/>
                </a:rPr>
                <a:t>worstscore</a:t>
              </a:r>
              <a:r>
                <a:rPr b="0" i="1" lang="en-IN" sz="1800" spc="-1" strike="noStrike" baseline="-25000">
                  <a:solidFill>
                    <a:srgbClr val="000000"/>
                  </a:solidFill>
                  <a:latin typeface="Times New Roman"/>
                </a:rPr>
                <a:t>d</a:t>
              </a:r>
              <a:endParaRPr b="0" lang="en-IN" sz="1800" spc="-1" strike="noStrike">
                <a:latin typeface="Arial"/>
              </a:endParaRPr>
            </a:p>
          </p:txBody>
        </p:sp>
        <p:sp>
          <p:nvSpPr>
            <p:cNvPr id="526" name="CustomShape 44"/>
            <p:cNvSpPr/>
            <p:nvPr/>
          </p:nvSpPr>
          <p:spPr>
            <a:xfrm>
              <a:off x="2183760" y="4608360"/>
              <a:ext cx="70236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/>
            <a:p>
              <a:pPr>
                <a:lnSpc>
                  <a:spcPct val="100000"/>
                </a:lnSpc>
              </a:pPr>
              <a:r>
                <a:rPr b="0" i="1" lang="en-IN" sz="1800" spc="-1" strike="noStrike">
                  <a:solidFill>
                    <a:srgbClr val="ff0000"/>
                  </a:solidFill>
                  <a:latin typeface="Times New Roman"/>
                </a:rPr>
                <a:t>min-k</a:t>
              </a:r>
              <a:endParaRPr b="0" lang="en-IN" sz="1800" spc="-1" strike="noStrike">
                <a:latin typeface="Arial"/>
              </a:endParaRPr>
            </a:p>
          </p:txBody>
        </p:sp>
        <p:sp>
          <p:nvSpPr>
            <p:cNvPr id="527" name="CustomShape 45"/>
            <p:cNvSpPr/>
            <p:nvPr/>
          </p:nvSpPr>
          <p:spPr>
            <a:xfrm>
              <a:off x="1546200" y="2819520"/>
              <a:ext cx="723600" cy="395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/>
            <a:p>
              <a:pPr>
                <a:lnSpc>
                  <a:spcPct val="100000"/>
                </a:lnSpc>
              </a:pPr>
              <a:r>
                <a:rPr b="0" i="1" lang="en-IN" sz="2000" spc="-1" strike="noStrike">
                  <a:solidFill>
                    <a:srgbClr val="000000"/>
                  </a:solidFill>
                  <a:latin typeface="Times New Roman"/>
                </a:rPr>
                <a:t>score</a:t>
              </a:r>
              <a:endParaRPr b="0" lang="en-IN" sz="2000" spc="-1" strike="noStrike">
                <a:latin typeface="Arial"/>
              </a:endParaRPr>
            </a:p>
          </p:txBody>
        </p:sp>
        <p:sp>
          <p:nvSpPr>
            <p:cNvPr id="528" name="CustomShape 46"/>
            <p:cNvSpPr/>
            <p:nvPr/>
          </p:nvSpPr>
          <p:spPr>
            <a:xfrm>
              <a:off x="2092320" y="5079960"/>
              <a:ext cx="196560" cy="1018800"/>
            </a:xfrm>
            <a:prstGeom prst="rightBrace">
              <a:avLst>
                <a:gd name="adj1" fmla="val 43145"/>
                <a:gd name="adj2" fmla="val 50000"/>
              </a:avLst>
            </a:prstGeom>
            <a:noFill/>
            <a:ln w="1260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9" name="CustomShape 47"/>
            <p:cNvSpPr/>
            <p:nvPr/>
          </p:nvSpPr>
          <p:spPr>
            <a:xfrm>
              <a:off x="2271960" y="5319720"/>
              <a:ext cx="723960" cy="5058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/>
            <a:p>
              <a:pPr>
                <a:lnSpc>
                  <a:spcPct val="100000"/>
                </a:lnSpc>
              </a:pPr>
              <a:r>
                <a:rPr b="0" i="1" lang="en-IN" sz="2400" spc="-1" strike="noStrike">
                  <a:solidFill>
                    <a:srgbClr val="000000"/>
                  </a:solidFill>
                  <a:latin typeface="Times New Roman"/>
                </a:rPr>
                <a:t>δ(d</a:t>
              </a:r>
              <a:r>
                <a:rPr b="0" i="1" lang="en-IN" sz="2400" spc="-1" strike="noStrike" baseline="-25000">
                  <a:solidFill>
                    <a:srgbClr val="000000"/>
                  </a:solidFill>
                  <a:latin typeface="Times New Roman"/>
                </a:rPr>
                <a:t> </a:t>
              </a:r>
              <a:r>
                <a:rPr b="0" i="1" lang="en-IN" sz="2400" spc="-1" strike="noStrike">
                  <a:solidFill>
                    <a:srgbClr val="000000"/>
                  </a:solidFill>
                  <a:latin typeface="Times New Roman"/>
                </a:rPr>
                <a:t>)</a:t>
              </a:r>
              <a:endParaRPr b="0" lang="en-IN" sz="2400" spc="-1" strike="noStrike">
                <a:latin typeface="Arial"/>
              </a:endParaRPr>
            </a:p>
          </p:txBody>
        </p:sp>
        <p:sp>
          <p:nvSpPr>
            <p:cNvPr id="530" name="CustomShape 48"/>
            <p:cNvSpPr/>
            <p:nvPr/>
          </p:nvSpPr>
          <p:spPr>
            <a:xfrm>
              <a:off x="6148440" y="3035160"/>
              <a:ext cx="1887120" cy="1461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0" lang="en-IN" sz="2200" spc="-1" strike="noStrike">
                  <a:solidFill>
                    <a:srgbClr val="000000"/>
                  </a:solidFill>
                  <a:latin typeface="Arial Unicode MS"/>
                </a:rPr>
                <a:t>drop </a:t>
              </a:r>
              <a:r>
                <a:rPr b="0" i="1" lang="en-IN" sz="2200" spc="-1" strike="noStrike">
                  <a:solidFill>
                    <a:srgbClr val="000000"/>
                  </a:solidFill>
                  <a:latin typeface="Arial Unicode MS"/>
                </a:rPr>
                <a:t>d</a:t>
              </a:r>
              <a:endParaRPr b="0" lang="en-IN" sz="22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0" lang="en-IN" sz="2200" spc="-1" strike="noStrike">
                  <a:solidFill>
                    <a:srgbClr val="000000"/>
                  </a:solidFill>
                  <a:latin typeface="Arial Unicode MS"/>
                </a:rPr>
                <a:t>from the</a:t>
              </a:r>
              <a:endParaRPr b="0" lang="en-IN" sz="22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0" lang="en-IN" sz="2200" spc="-1" strike="noStrike">
                  <a:solidFill>
                    <a:srgbClr val="000000"/>
                  </a:solidFill>
                  <a:latin typeface="Arial Unicode MS"/>
                </a:rPr>
                <a:t>candidate queue</a:t>
              </a:r>
              <a:r>
                <a:rPr b="0" i="1" lang="en-IN" sz="2400" spc="-1" strike="noStrike">
                  <a:solidFill>
                    <a:srgbClr val="000000"/>
                  </a:solidFill>
                  <a:latin typeface="Arial Unicode MS"/>
                </a:rPr>
                <a:t> </a:t>
              </a:r>
              <a:endParaRPr b="0" lang="en-IN" sz="2400" spc="-1" strike="noStrike">
                <a:latin typeface="Arial"/>
              </a:endParaRPr>
            </a:p>
          </p:txBody>
        </p:sp>
        <p:sp>
          <p:nvSpPr>
            <p:cNvPr id="531" name="Line 49"/>
            <p:cNvSpPr/>
            <p:nvPr/>
          </p:nvSpPr>
          <p:spPr>
            <a:xfrm flipH="1">
              <a:off x="5897520" y="3738240"/>
              <a:ext cx="328320" cy="889200"/>
            </a:xfrm>
            <a:prstGeom prst="line">
              <a:avLst/>
            </a:prstGeom>
            <a:ln w="9360">
              <a:solidFill>
                <a:schemeClr val="tx1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2" name="Line 50"/>
            <p:cNvSpPr/>
            <p:nvPr/>
          </p:nvSpPr>
          <p:spPr>
            <a:xfrm>
              <a:off x="2001600" y="5082840"/>
              <a:ext cx="360" cy="1008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3" name="Line 51"/>
            <p:cNvSpPr/>
            <p:nvPr/>
          </p:nvSpPr>
          <p:spPr>
            <a:xfrm>
              <a:off x="1911240" y="5082840"/>
              <a:ext cx="18108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4" name="Line 52"/>
            <p:cNvSpPr/>
            <p:nvPr/>
          </p:nvSpPr>
          <p:spPr>
            <a:xfrm>
              <a:off x="1911240" y="6100560"/>
              <a:ext cx="181080" cy="36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iming>
    <p:tnLst>
      <p:par>
        <p:cTn id="161" dur="indefinite" restart="never" nodeType="tmRoot">
          <p:childTnLst>
            <p:seq>
              <p:cTn id="16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CustomShape 1"/>
          <p:cNvSpPr/>
          <p:nvPr/>
        </p:nvSpPr>
        <p:spPr>
          <a:xfrm>
            <a:off x="2514600" y="3503520"/>
            <a:ext cx="6476760" cy="990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6" name="TextShape 2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Guaranteed vs. probabilistic pruning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537" name="TextShape 3"/>
          <p:cNvSpPr txBox="1"/>
          <p:nvPr/>
        </p:nvSpPr>
        <p:spPr>
          <a:xfrm>
            <a:off x="2133720" y="838080"/>
            <a:ext cx="6781320" cy="5866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Guaranteed to be correct:</a:t>
            </a:r>
            <a:br/>
            <a:br/>
            <a:br/>
            <a:br/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If min_k &gt; bestscore(q,d) drop d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799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More adventurous drop test:</a:t>
            </a:r>
            <a:br/>
            <a:br/>
            <a:br/>
            <a:br/>
            <a:br/>
            <a:br/>
            <a:br/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How to guess this?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8" name="Line 4"/>
          <p:cNvSpPr/>
          <p:nvPr/>
        </p:nvSpPr>
        <p:spPr>
          <a:xfrm flipV="1">
            <a:off x="228600" y="4987800"/>
            <a:ext cx="1511280" cy="144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39" name="Line 5"/>
          <p:cNvSpPr/>
          <p:nvPr/>
        </p:nvSpPr>
        <p:spPr>
          <a:xfrm>
            <a:off x="591840" y="3625560"/>
            <a:ext cx="360" cy="1390680"/>
          </a:xfrm>
          <a:prstGeom prst="line">
            <a:avLst/>
          </a:prstGeom>
          <a:ln cap="rnd" w="9360">
            <a:solidFill>
              <a:schemeClr val="tx1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0" name="Line 6"/>
          <p:cNvSpPr/>
          <p:nvPr/>
        </p:nvSpPr>
        <p:spPr>
          <a:xfrm flipV="1">
            <a:off x="299880" y="1676160"/>
            <a:ext cx="360" cy="3413160"/>
          </a:xfrm>
          <a:prstGeom prst="line">
            <a:avLst/>
          </a:prstGeom>
          <a:ln w="19080">
            <a:solidFill>
              <a:schemeClr val="tx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41" name="Line 7"/>
          <p:cNvSpPr/>
          <p:nvPr/>
        </p:nvSpPr>
        <p:spPr>
          <a:xfrm>
            <a:off x="591840" y="2222280"/>
            <a:ext cx="360" cy="2224080"/>
          </a:xfrm>
          <a:prstGeom prst="line">
            <a:avLst/>
          </a:prstGeom>
          <a:ln w="2844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2" name="Line 8"/>
          <p:cNvSpPr/>
          <p:nvPr/>
        </p:nvSpPr>
        <p:spPr>
          <a:xfrm>
            <a:off x="502920" y="2222280"/>
            <a:ext cx="179640" cy="360"/>
          </a:xfrm>
          <a:prstGeom prst="line">
            <a:avLst/>
          </a:prstGeom>
          <a:ln w="2844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3" name="Line 9"/>
          <p:cNvSpPr/>
          <p:nvPr/>
        </p:nvSpPr>
        <p:spPr>
          <a:xfrm>
            <a:off x="502920" y="4446360"/>
            <a:ext cx="179640" cy="360"/>
          </a:xfrm>
          <a:prstGeom prst="line">
            <a:avLst/>
          </a:prstGeom>
          <a:ln w="2844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4" name="Line 10"/>
          <p:cNvSpPr/>
          <p:nvPr/>
        </p:nvSpPr>
        <p:spPr>
          <a:xfrm>
            <a:off x="339480" y="2684160"/>
            <a:ext cx="639720" cy="360"/>
          </a:xfrm>
          <a:prstGeom prst="line">
            <a:avLst/>
          </a:prstGeom>
          <a:ln w="1908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5" name="CustomShape 11"/>
          <p:cNvSpPr/>
          <p:nvPr/>
        </p:nvSpPr>
        <p:spPr>
          <a:xfrm>
            <a:off x="344160" y="1805040"/>
            <a:ext cx="1208160" cy="43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en-IN" sz="2000" spc="-1" strike="noStrike">
                <a:solidFill>
                  <a:srgbClr val="000000"/>
                </a:solidFill>
                <a:latin typeface="Times New Roman"/>
              </a:rPr>
              <a:t>bestscore</a:t>
            </a:r>
            <a:r>
              <a:rPr b="0" i="1" lang="en-IN" sz="2000" spc="-1" strike="noStrike" baseline="-25000">
                <a:solidFill>
                  <a:srgbClr val="000000"/>
                </a:solidFill>
                <a:latin typeface="Times New Roman"/>
              </a:rPr>
              <a:t>d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546" name="CustomShape 12"/>
          <p:cNvSpPr/>
          <p:nvPr/>
        </p:nvSpPr>
        <p:spPr>
          <a:xfrm>
            <a:off x="404280" y="4379760"/>
            <a:ext cx="1363680" cy="43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en-IN" sz="2000" spc="-1" strike="noStrike">
                <a:solidFill>
                  <a:srgbClr val="000000"/>
                </a:solidFill>
                <a:latin typeface="Times New Roman"/>
              </a:rPr>
              <a:t>worstscore</a:t>
            </a:r>
            <a:r>
              <a:rPr b="0" i="1" lang="en-IN" sz="2000" spc="-1" strike="noStrike" baseline="-25000">
                <a:solidFill>
                  <a:srgbClr val="000000"/>
                </a:solidFill>
                <a:latin typeface="Times New Roman"/>
              </a:rPr>
              <a:t>d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547" name="CustomShape 13"/>
          <p:cNvSpPr/>
          <p:nvPr/>
        </p:nvSpPr>
        <p:spPr>
          <a:xfrm>
            <a:off x="771480" y="2276640"/>
            <a:ext cx="7617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en-IN" sz="2000" spc="-1" strike="noStrike">
                <a:solidFill>
                  <a:srgbClr val="ff0000"/>
                </a:solidFill>
                <a:latin typeface="Times New Roman"/>
              </a:rPr>
              <a:t>min-k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548" name="CustomShape 14"/>
          <p:cNvSpPr/>
          <p:nvPr/>
        </p:nvSpPr>
        <p:spPr>
          <a:xfrm>
            <a:off x="700200" y="2684520"/>
            <a:ext cx="178920" cy="1761840"/>
          </a:xfrm>
          <a:prstGeom prst="rightBrace">
            <a:avLst>
              <a:gd name="adj1" fmla="val 81859"/>
              <a:gd name="adj2" fmla="val 50000"/>
            </a:avLst>
          </a:prstGeom>
          <a:noFill/>
          <a:ln w="1260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9" name="CustomShape 15"/>
          <p:cNvSpPr/>
          <p:nvPr/>
        </p:nvSpPr>
        <p:spPr>
          <a:xfrm>
            <a:off x="916560" y="3308400"/>
            <a:ext cx="67932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i="1" lang="en-IN" sz="2400" spc="-1" strike="noStrike">
                <a:solidFill>
                  <a:srgbClr val="000000"/>
                </a:solidFill>
                <a:latin typeface="Times New Roman"/>
              </a:rPr>
              <a:t>δ(d)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550" name="Line 16"/>
          <p:cNvSpPr/>
          <p:nvPr/>
        </p:nvSpPr>
        <p:spPr>
          <a:xfrm>
            <a:off x="500040" y="2684160"/>
            <a:ext cx="179280" cy="360"/>
          </a:xfrm>
          <a:prstGeom prst="line">
            <a:avLst/>
          </a:prstGeom>
          <a:ln w="2844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51" name="CustomShape 17"/>
          <p:cNvSpPr/>
          <p:nvPr/>
        </p:nvSpPr>
        <p:spPr>
          <a:xfrm>
            <a:off x="2743200" y="1371600"/>
            <a:ext cx="6095520" cy="990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2" name="CustomShape 18"/>
          <p:cNvSpPr/>
          <p:nvPr/>
        </p:nvSpPr>
        <p:spPr>
          <a:xfrm>
            <a:off x="6213600" y="3613320"/>
            <a:ext cx="837720" cy="685440"/>
          </a:xfrm>
          <a:prstGeom prst="ellipse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53" name="CustomShape 19"/>
          <p:cNvSpPr/>
          <p:nvPr/>
        </p:nvSpPr>
        <p:spPr>
          <a:xfrm>
            <a:off x="7978680" y="1393920"/>
            <a:ext cx="837720" cy="685440"/>
          </a:xfrm>
          <a:prstGeom prst="ellipse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54" name="CustomShape 20"/>
          <p:cNvSpPr/>
          <p:nvPr/>
        </p:nvSpPr>
        <p:spPr>
          <a:xfrm rot="5400000">
            <a:off x="6865920" y="2162160"/>
            <a:ext cx="1595160" cy="1468080"/>
          </a:xfrm>
          <a:prstGeom prst="curvedConnector3">
            <a:avLst>
              <a:gd name="adj1" fmla="val 46866"/>
            </a:avLst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55" name="CustomShape 21"/>
          <p:cNvSpPr/>
          <p:nvPr/>
        </p:nvSpPr>
        <p:spPr>
          <a:xfrm>
            <a:off x="2514600" y="4648320"/>
            <a:ext cx="6476760" cy="1218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6" name="CustomShape 22"/>
          <p:cNvSpPr/>
          <p:nvPr/>
        </p:nvSpPr>
        <p:spPr>
          <a:xfrm>
            <a:off x="3886200" y="5029200"/>
            <a:ext cx="1447560" cy="761760"/>
          </a:xfrm>
          <a:prstGeom prst="flowChartAlternateProcess">
            <a:avLst/>
          </a:prstGeom>
          <a:noFill/>
          <a:ln w="381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557" name="" descr=""/>
          <p:cNvPicPr/>
          <p:nvPr/>
        </p:nvPicPr>
        <p:blipFill>
          <a:blip r:embed="rId1"/>
          <a:stretch/>
        </p:blipFill>
        <p:spPr>
          <a:xfrm>
            <a:off x="2781360" y="1523880"/>
            <a:ext cx="5969160" cy="723960"/>
          </a:xfrm>
          <a:prstGeom prst="rect">
            <a:avLst/>
          </a:prstGeom>
          <a:ln>
            <a:noFill/>
          </a:ln>
        </p:spPr>
      </p:pic>
      <p:pic>
        <p:nvPicPr>
          <p:cNvPr id="558" name="" descr=""/>
          <p:cNvPicPr/>
          <p:nvPr/>
        </p:nvPicPr>
        <p:blipFill>
          <a:blip r:embed="rId2"/>
          <a:stretch/>
        </p:blipFill>
        <p:spPr>
          <a:xfrm>
            <a:off x="2590920" y="3429000"/>
            <a:ext cx="5664240" cy="1054080"/>
          </a:xfrm>
          <a:prstGeom prst="rect">
            <a:avLst/>
          </a:prstGeom>
          <a:ln>
            <a:noFill/>
          </a:ln>
        </p:spPr>
      </p:pic>
      <p:pic>
        <p:nvPicPr>
          <p:cNvPr id="559" name="" descr=""/>
          <p:cNvPicPr/>
          <p:nvPr/>
        </p:nvPicPr>
        <p:blipFill>
          <a:blip r:embed="rId3"/>
          <a:stretch/>
        </p:blipFill>
        <p:spPr>
          <a:xfrm>
            <a:off x="8140680" y="3784680"/>
            <a:ext cx="609480" cy="469800"/>
          </a:xfrm>
          <a:prstGeom prst="rect">
            <a:avLst/>
          </a:prstGeom>
          <a:ln>
            <a:noFill/>
          </a:ln>
        </p:spPr>
      </p:pic>
      <p:pic>
        <p:nvPicPr>
          <p:cNvPr id="560" name="" descr=""/>
          <p:cNvPicPr/>
          <p:nvPr/>
        </p:nvPicPr>
        <p:blipFill>
          <a:blip r:embed="rId4"/>
          <a:stretch/>
        </p:blipFill>
        <p:spPr>
          <a:xfrm>
            <a:off x="2679840" y="4711680"/>
            <a:ext cx="3835440" cy="1066680"/>
          </a:xfrm>
          <a:prstGeom prst="rect">
            <a:avLst/>
          </a:prstGeom>
          <a:ln>
            <a:noFill/>
          </a:ln>
        </p:spPr>
      </p:pic>
      <p:pic>
        <p:nvPicPr>
          <p:cNvPr id="561" name="" descr=""/>
          <p:cNvPicPr/>
          <p:nvPr/>
        </p:nvPicPr>
        <p:blipFill>
          <a:blip r:embed="rId5"/>
          <a:stretch/>
        </p:blipFill>
        <p:spPr>
          <a:xfrm>
            <a:off x="6286680" y="5054760"/>
            <a:ext cx="609480" cy="469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63" dur="indefinite" restart="never" nodeType="tmRoot">
          <p:childTnLst>
            <p:seq>
              <p:cTn id="164" dur="indefinite" nodeType="mainSeq">
                <p:childTnLst>
                  <p:par>
                    <p:cTn id="165" nodeType="clickEffect" fill="hold">
                      <p:stCondLst>
                        <p:cond delay="0"/>
                      </p:stCondLst>
                      <p:childTnLst>
                        <p:par>
                          <p:cTn id="16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69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72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75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78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81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CustomShape 1"/>
          <p:cNvSpPr/>
          <p:nvPr/>
        </p:nvSpPr>
        <p:spPr>
          <a:xfrm>
            <a:off x="5029200" y="5943600"/>
            <a:ext cx="4114440" cy="914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3" name="CustomShape 2"/>
          <p:cNvSpPr/>
          <p:nvPr/>
        </p:nvSpPr>
        <p:spPr>
          <a:xfrm>
            <a:off x="3962520" y="4876920"/>
            <a:ext cx="4343040" cy="990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4" name="TextShape 3"/>
          <p:cNvSpPr txBox="1"/>
          <p:nvPr/>
        </p:nvSpPr>
        <p:spPr>
          <a:xfrm>
            <a:off x="228600" y="838080"/>
            <a:ext cx="8685000" cy="571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Model distributions over each dimension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Conditioned on seeing latest value high_i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90000"/>
              </a:lnSpc>
              <a:spcBef>
                <a:spcPts val="700"/>
              </a:spcBef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Remaining distribution bounded in [0,high_i]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799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For two random variables S</a:t>
            </a:r>
            <a:r>
              <a:rPr b="0" i="1" lang="en-GB" sz="2400" spc="-1" strike="noStrike" baseline="-25000">
                <a:solidFill>
                  <a:srgbClr val="000000"/>
                </a:solidFill>
                <a:latin typeface="Arial"/>
              </a:rPr>
              <a:t>1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and S</a:t>
            </a:r>
            <a:r>
              <a:rPr b="0" i="1" lang="en-GB" sz="2400" spc="-1" strike="noStrike" baseline="-25000">
                <a:solidFill>
                  <a:srgbClr val="000000"/>
                </a:solidFill>
                <a:latin typeface="Arial"/>
              </a:rPr>
              <a:t>2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20000"/>
              </a:lnSpc>
              <a:spcBef>
                <a:spcPts val="700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Density functions  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f</a:t>
            </a:r>
            <a:r>
              <a:rPr b="0" i="1" lang="en-GB" sz="24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(x)=1/high</a:t>
            </a:r>
            <a:r>
              <a:rPr b="0" i="1" lang="en-GB" sz="24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and  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f</a:t>
            </a:r>
            <a:r>
              <a:rPr b="0" i="1" lang="en-GB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(x)=1/high</a:t>
            </a:r>
            <a:r>
              <a:rPr b="0" i="1" lang="en-GB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i="1" lang="en-GB" sz="2400" spc="-1" strike="noStrike" baseline="-25000">
                <a:solidFill>
                  <a:srgbClr val="000000"/>
                </a:solidFill>
                <a:latin typeface="Arial"/>
              </a:rPr>
              <a:t>	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20000"/>
              </a:lnSpc>
              <a:spcBef>
                <a:spcPts val="700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Consider convolution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20000"/>
              </a:lnSpc>
              <a:spcBef>
                <a:spcPts val="700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Each factor is non-zero in 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0 </a:t>
            </a:r>
            <a:r>
              <a:rPr b="0" i="1" lang="en-GB" sz="2400" spc="-1" strike="noStrike">
                <a:solidFill>
                  <a:srgbClr val="000000"/>
                </a:solidFill>
                <a:latin typeface="Symbol"/>
              </a:rPr>
              <a:t>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  z </a:t>
            </a:r>
            <a:r>
              <a:rPr b="0" i="1" lang="en-GB" sz="2400" spc="-1" strike="noStrike">
                <a:solidFill>
                  <a:srgbClr val="000000"/>
                </a:solidFill>
                <a:latin typeface="Symbol"/>
              </a:rPr>
              <a:t>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 high</a:t>
            </a:r>
            <a:r>
              <a:rPr b="0" i="1" lang="en-GB" sz="24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and 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0 </a:t>
            </a:r>
            <a:r>
              <a:rPr b="0" i="1" lang="en-GB" sz="2400" spc="-1" strike="noStrike">
                <a:solidFill>
                  <a:srgbClr val="000000"/>
                </a:solidFill>
                <a:latin typeface="Symbol"/>
              </a:rPr>
              <a:t>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  x-z </a:t>
            </a:r>
            <a:r>
              <a:rPr b="0" i="1" lang="en-GB" sz="2400" spc="-1" strike="noStrike">
                <a:solidFill>
                  <a:srgbClr val="000000"/>
                </a:solidFill>
                <a:latin typeface="Symbol"/>
              </a:rPr>
              <a:t></a:t>
            </a:r>
            <a:r>
              <a:rPr b="0" i="1" lang="en-GB" sz="2400" spc="-1" strike="noStrike">
                <a:solidFill>
                  <a:srgbClr val="000000"/>
                </a:solidFill>
                <a:latin typeface="Times New Roman"/>
              </a:rPr>
              <a:t> high</a:t>
            </a:r>
            <a:r>
              <a:rPr b="0" i="1" lang="en-GB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90000"/>
              </a:lnSpc>
              <a:spcBef>
                <a:spcPts val="700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     </a:t>
            </a:r>
            <a:r>
              <a:rPr b="0" lang="en-GB" sz="24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copious case differentiations                      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20000"/>
              </a:lnSpc>
              <a:spcBef>
                <a:spcPts val="799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Instead, consider moment-generation functions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20000"/>
              </a:lnSpc>
              <a:spcBef>
                <a:spcPts val="700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Of the form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743040" indent="-285480">
              <a:lnSpc>
                <a:spcPct val="120000"/>
              </a:lnSpc>
              <a:spcBef>
                <a:spcPts val="700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Consider convolution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20000"/>
              </a:lnSpc>
              <a:spcBef>
                <a:spcPts val="799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Apply Chernoff-Hoeffding bounds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5" name="CustomShape 4"/>
          <p:cNvSpPr/>
          <p:nvPr/>
        </p:nvSpPr>
        <p:spPr>
          <a:xfrm>
            <a:off x="3994200" y="2940120"/>
            <a:ext cx="3504960" cy="5331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6" name="TextShape 5"/>
          <p:cNvSpPr txBox="1"/>
          <p:nvPr/>
        </p:nvSpPr>
        <p:spPr>
          <a:xfrm>
            <a:off x="228600" y="152280"/>
            <a:ext cx="8685000" cy="60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Guessing the remaining accumulation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pic>
        <p:nvPicPr>
          <p:cNvPr id="567" name="" descr=""/>
          <p:cNvPicPr/>
          <p:nvPr/>
        </p:nvPicPr>
        <p:blipFill>
          <a:blip r:embed="rId1"/>
          <a:stretch/>
        </p:blipFill>
        <p:spPr>
          <a:xfrm>
            <a:off x="4241880" y="2921040"/>
            <a:ext cx="3060720" cy="533520"/>
          </a:xfrm>
          <a:prstGeom prst="rect">
            <a:avLst/>
          </a:prstGeom>
          <a:ln>
            <a:noFill/>
          </a:ln>
        </p:spPr>
      </p:pic>
      <p:pic>
        <p:nvPicPr>
          <p:cNvPr id="568" name="" descr=""/>
          <p:cNvPicPr/>
          <p:nvPr/>
        </p:nvPicPr>
        <p:blipFill>
          <a:blip r:embed="rId2"/>
          <a:stretch/>
        </p:blipFill>
        <p:spPr>
          <a:xfrm>
            <a:off x="4102200" y="4838760"/>
            <a:ext cx="3352680" cy="635040"/>
          </a:xfrm>
          <a:prstGeom prst="rect">
            <a:avLst/>
          </a:prstGeom>
          <a:ln>
            <a:noFill/>
          </a:ln>
        </p:spPr>
      </p:pic>
      <p:pic>
        <p:nvPicPr>
          <p:cNvPr id="569" name="" descr=""/>
          <p:cNvPicPr/>
          <p:nvPr/>
        </p:nvPicPr>
        <p:blipFill>
          <a:blip r:embed="rId3"/>
          <a:stretch/>
        </p:blipFill>
        <p:spPr>
          <a:xfrm>
            <a:off x="4102200" y="5435640"/>
            <a:ext cx="1981080" cy="419040"/>
          </a:xfrm>
          <a:prstGeom prst="rect">
            <a:avLst/>
          </a:prstGeom>
          <a:ln>
            <a:noFill/>
          </a:ln>
        </p:spPr>
      </p:pic>
      <p:pic>
        <p:nvPicPr>
          <p:cNvPr id="570" name="" descr=""/>
          <p:cNvPicPr/>
          <p:nvPr/>
        </p:nvPicPr>
        <p:blipFill>
          <a:blip r:embed="rId4"/>
          <a:stretch/>
        </p:blipFill>
        <p:spPr>
          <a:xfrm>
            <a:off x="5181480" y="6095880"/>
            <a:ext cx="3822840" cy="520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82" dur="indefinite" restart="never" nodeType="tmRoot">
          <p:childTnLst>
            <p:seq>
              <p:cTn id="183" dur="indefinite" nodeType="mainSeq">
                <p:childTnLst>
                  <p:par>
                    <p:cTn id="184" nodeType="clickEffect" fill="hold">
                      <p:stCondLst>
                        <p:cond delay="0"/>
                      </p:stCondLst>
                      <p:childTnLst>
                        <p:par>
                          <p:cTn id="18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86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88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91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94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nodeType="with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97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Ranked retrieval models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12" name="TextShape 2"/>
          <p:cNvSpPr txBox="1"/>
          <p:nvPr/>
        </p:nvSpPr>
        <p:spPr>
          <a:xfrm>
            <a:off x="228600" y="838080"/>
            <a:ext cx="8686440" cy="5714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1280" indent="-340920">
              <a:lnSpc>
                <a:spcPct val="100000"/>
              </a:lnSpc>
              <a:spcBef>
                <a:spcPts val="700"/>
              </a:spcBef>
              <a:spcAft>
                <a:spcPts val="601"/>
              </a:spcAft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Rather than a set of documents satisfying a query expression, in </a:t>
            </a:r>
            <a:r>
              <a:rPr b="0" lang="en-GB" sz="2800" spc="-1" strike="noStrike">
                <a:solidFill>
                  <a:srgbClr val="357e69"/>
                </a:solidFill>
                <a:latin typeface="Arial"/>
              </a:rPr>
              <a:t>ranked retrieval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, the system returns an ordering over the (top) documents in the collection for a query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spcAft>
                <a:spcPts val="601"/>
              </a:spcAft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357e69"/>
                </a:solidFill>
                <a:latin typeface="Arial"/>
              </a:rPr>
              <a:t>Free text queries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: Rather than a query language of operators and expressions, the user’s query is just one or more words in a human language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00"/>
              </a:spcBef>
              <a:spcAft>
                <a:spcPts val="601"/>
              </a:spcAft>
              <a:buClr>
                <a:srgbClr val="ff0000"/>
              </a:buClr>
              <a:buFont typeface="Wingdings" charset="2"/>
              <a:buChar char="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In principle, there are two separate choices here, but in practice, ranked retrieval has normally been associated with free text queries and vice versa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39480">
              <a:lnSpc>
                <a:spcPct val="100000"/>
              </a:lnSpc>
              <a:spcBef>
                <a:spcPts val="700"/>
              </a:spcBef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CustomShape 3"/>
          <p:cNvSpPr/>
          <p:nvPr/>
        </p:nvSpPr>
        <p:spPr>
          <a:xfrm>
            <a:off x="6553080" y="6477120"/>
            <a:ext cx="2133360" cy="24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/>
          <a:p>
            <a:pPr algn="r">
              <a:lnSpc>
                <a:spcPct val="100000"/>
              </a:lnSpc>
            </a:pPr>
            <a:fld id="{4BF94F1C-8CE3-4AA1-A0CD-5DE6E9B97675}" type="slidenum">
              <a:rPr b="0" lang="en-IN" sz="1200" spc="-1" strike="noStrike">
                <a:solidFill>
                  <a:srgbClr val="898989"/>
                </a:solidFill>
                <a:latin typeface="Calibri"/>
                <a:ea typeface="Arial Unicode MS"/>
              </a:rPr>
              <a:t>&lt;number&gt;</a:t>
            </a:fld>
            <a:endParaRPr b="0" lang="en-IN" sz="1200" spc="-1" strike="noStrike">
              <a:latin typeface="Arial"/>
            </a:endParaRPr>
          </a:p>
        </p:txBody>
      </p:sp>
      <p:sp>
        <p:nvSpPr>
          <p:cNvPr id="314" name="TextShape 4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6E524325-CB71-4319-89A6-581759E85C7B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38" dur="indefinite" restart="never" nodeType="tmRoot">
          <p:childTnLst>
            <p:seq>
              <p:cTn id="39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TextShape 1"/>
          <p:cNvSpPr txBox="1"/>
          <p:nvPr/>
        </p:nvSpPr>
        <p:spPr>
          <a:xfrm>
            <a:off x="228600" y="228600"/>
            <a:ext cx="8686440" cy="12949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Scoring as the basis of ranked retrieval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16" name="TextShape 2"/>
          <p:cNvSpPr txBox="1"/>
          <p:nvPr/>
        </p:nvSpPr>
        <p:spPr>
          <a:xfrm>
            <a:off x="228600" y="1600200"/>
            <a:ext cx="8686440" cy="49525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We wish to return in order the documents most likely to be useful to the searcher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c00000"/>
                </a:solidFill>
                <a:latin typeface="Arial"/>
              </a:rPr>
              <a:t>How can we rank-order the documents in the collection with respect to a query?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Assign a score – say in [0, 1] – to each document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c00000"/>
                </a:solidFill>
                <a:latin typeface="Arial"/>
              </a:rPr>
              <a:t> 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CustomShape 3"/>
          <p:cNvSpPr/>
          <p:nvPr/>
        </p:nvSpPr>
        <p:spPr>
          <a:xfrm>
            <a:off x="7621560" y="-33480"/>
            <a:ext cx="707760" cy="33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/>
          <a:p>
            <a:pPr>
              <a:lnSpc>
                <a:spcPct val="100000"/>
              </a:lnSpc>
            </a:pPr>
            <a:r>
              <a:rPr b="0" lang="en-IN" sz="1600" spc="-1" strike="noStrike">
                <a:solidFill>
                  <a:srgbClr val="fbfcff"/>
                </a:solidFill>
                <a:latin typeface="Lucida Sans"/>
                <a:ea typeface="Arial Unicode MS"/>
              </a:rPr>
              <a:t>Ch. 6</a:t>
            </a:r>
            <a:endParaRPr b="0" lang="en-IN" sz="1600" spc="-1" strike="noStrike">
              <a:latin typeface="Arial"/>
            </a:endParaRPr>
          </a:p>
        </p:txBody>
      </p:sp>
      <p:sp>
        <p:nvSpPr>
          <p:cNvPr id="318" name="TextShape 4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4C6CD647-B0FA-4761-B480-1D3E8A5223CD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40" dur="indefinite" restart="never" nodeType="tmRoot">
          <p:childTnLst>
            <p:seq>
              <p:cTn id="41" dur="indefinite" nodeType="mainSeq">
                <p:childTnLst>
                  <p:par>
                    <p:cTn id="42" nodeType="clickEffect" fill="hold">
                      <p:stCondLst>
                        <p:cond delay="0"/>
                      </p:stCondLst>
                      <p:childTnLst>
                        <p:par>
                          <p:cTn id="4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nodeType="afterEffect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nodeType="afterEffect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228600" y="228600"/>
            <a:ext cx="8686440" cy="12189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3333cc"/>
                </a:solidFill>
                <a:latin typeface="Arial"/>
              </a:rPr>
              <a:t>Feast or famine: not a problem in ranked retrieval</a:t>
            </a:r>
            <a:endParaRPr b="0" lang="en-GB" sz="4000" spc="-1" strike="noStrike">
              <a:solidFill>
                <a:srgbClr val="ffffff"/>
              </a:solidFill>
              <a:latin typeface="comic"/>
            </a:endParaRPr>
          </a:p>
        </p:txBody>
      </p:sp>
      <p:sp>
        <p:nvSpPr>
          <p:cNvPr id="320" name="TextShape 2"/>
          <p:cNvSpPr txBox="1"/>
          <p:nvPr/>
        </p:nvSpPr>
        <p:spPr>
          <a:xfrm>
            <a:off x="228600" y="1752480"/>
            <a:ext cx="8686440" cy="48002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When a system produces a ranked result set, large result sets are not an issue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Indeed, the size of the result set is not an issue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We just show the top </a:t>
            </a:r>
            <a:r>
              <a:rPr b="0" i="1" lang="en-GB" sz="2800" spc="-1" strike="noStrike">
                <a:solidFill>
                  <a:srgbClr val="000000"/>
                </a:solidFill>
                <a:latin typeface="Arial"/>
              </a:rPr>
              <a:t>k </a:t>
            </a: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( ≈ 10) results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We don’t overwhelm the user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741240" indent="-283680">
              <a:lnSpc>
                <a:spcPct val="100000"/>
              </a:lnSpc>
              <a:spcBef>
                <a:spcPts val="700"/>
              </a:spcBef>
              <a:buClr>
                <a:srgbClr val="00cc99"/>
              </a:buClr>
              <a:buFont typeface="Arial"/>
              <a:buChar char="•"/>
            </a:pPr>
            <a:r>
              <a:rPr b="0" i="1" lang="en-GB" sz="2800" spc="-1" strike="noStrike">
                <a:solidFill>
                  <a:srgbClr val="000000"/>
                </a:solidFill>
                <a:latin typeface="Arial"/>
              </a:rPr>
              <a:t>Premise: the ranking algorithm works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1280" indent="-340920">
              <a:lnSpc>
                <a:spcPct val="100000"/>
              </a:lnSpc>
              <a:spcBef>
                <a:spcPts val="799"/>
              </a:spcBef>
              <a:buClr>
                <a:srgbClr val="ff0000"/>
              </a:buClr>
              <a:buFont typeface="Wingdings" charset="2"/>
              <a:buChar char="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CustomShape 3"/>
          <p:cNvSpPr/>
          <p:nvPr/>
        </p:nvSpPr>
        <p:spPr>
          <a:xfrm>
            <a:off x="7621560" y="-33480"/>
            <a:ext cx="707760" cy="33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/>
          <a:p>
            <a:pPr>
              <a:lnSpc>
                <a:spcPct val="100000"/>
              </a:lnSpc>
            </a:pPr>
            <a:r>
              <a:rPr b="0" lang="en-IN" sz="1600" spc="-1" strike="noStrike">
                <a:solidFill>
                  <a:srgbClr val="fbfcff"/>
                </a:solidFill>
                <a:latin typeface="Lucida Sans"/>
                <a:ea typeface="Arial Unicode MS"/>
              </a:rPr>
              <a:t>Ch. 6</a:t>
            </a:r>
            <a:endParaRPr b="0" lang="en-IN" sz="1600" spc="-1" strike="noStrike">
              <a:latin typeface="Arial"/>
            </a:endParaRPr>
          </a:p>
        </p:txBody>
      </p:sp>
      <p:sp>
        <p:nvSpPr>
          <p:cNvPr id="322" name="TextShape 4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F5AB6122-4E8B-448D-B3B5-E7D1B5D3CD69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52" dur="indefinite" restart="never" nodeType="tmRoot">
          <p:childTnLst>
            <p:seq>
              <p:cTn id="53" dur="indefinite" nodeType="mainSeq">
                <p:childTnLst>
                  <p:par>
                    <p:cTn id="54" nodeType="clickEffect" fill="hold">
                      <p:stCondLst>
                        <p:cond delay="0"/>
                      </p:stCondLst>
                      <p:childTnLst>
                        <p:par>
                          <p:cTn id="5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nodeType="afterEffect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nodeType="afterEffect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nodeType="afterEffect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nodeType="afterEffect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nodeType="afterEffect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nodeType="afterEffect" fill="hold" presetClass="entr" presetID="1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Eye tracking study on search results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pic>
        <p:nvPicPr>
          <p:cNvPr id="324" name="Picture 2" descr=""/>
          <p:cNvPicPr/>
          <p:nvPr/>
        </p:nvPicPr>
        <p:blipFill>
          <a:blip r:embed="rId1"/>
          <a:stretch/>
        </p:blipFill>
        <p:spPr>
          <a:xfrm>
            <a:off x="1447920" y="831960"/>
            <a:ext cx="6552720" cy="6013080"/>
          </a:xfrm>
          <a:prstGeom prst="rect">
            <a:avLst/>
          </a:prstGeom>
          <a:ln>
            <a:noFill/>
          </a:ln>
        </p:spPr>
      </p:pic>
      <p:sp>
        <p:nvSpPr>
          <p:cNvPr id="325" name="CustomShape 2"/>
          <p:cNvSpPr/>
          <p:nvPr/>
        </p:nvSpPr>
        <p:spPr>
          <a:xfrm>
            <a:off x="76320" y="3505320"/>
            <a:ext cx="1466640" cy="45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Google</a:t>
            </a:r>
            <a:r>
              <a:rPr b="0" lang="en-IN" sz="2400" spc="-1" strike="noStrike">
                <a:solidFill>
                  <a:srgbClr val="000000"/>
                </a:solidFill>
                <a:latin typeface="Wingdings"/>
              </a:rPr>
              <a:t>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326" name="CustomShape 3"/>
          <p:cNvSpPr/>
          <p:nvPr/>
        </p:nvSpPr>
        <p:spPr>
          <a:xfrm>
            <a:off x="7974000" y="3505320"/>
            <a:ext cx="1093320" cy="45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0000"/>
                </a:solidFill>
                <a:latin typeface="Wingdings"/>
              </a:rPr>
              <a:t>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</a:rPr>
              <a:t>Bing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327" name="TextShape 4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CD3C7518-42AD-449F-8DFC-16C91B07E5EB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</p:spTree>
  </p:cSld>
  <p:timing>
    <p:tnLst>
      <p:par>
        <p:cTn id="73" dur="indefinite" restart="never" nodeType="tmRoot">
          <p:childTnLst>
            <p:seq>
              <p:cTn id="7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TextShape 1"/>
          <p:cNvSpPr txBox="1"/>
          <p:nvPr/>
        </p:nvSpPr>
        <p:spPr>
          <a:xfrm>
            <a:off x="228600" y="152280"/>
            <a:ext cx="8686440" cy="609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/>
          <a:p>
            <a:pPr algn="ctr">
              <a:lnSpc>
                <a:spcPct val="100000"/>
              </a:lnSpc>
            </a:pPr>
            <a:r>
              <a:rPr b="0" lang="en-GB" sz="3600" spc="-1" strike="noStrike">
                <a:solidFill>
                  <a:srgbClr val="3333cc"/>
                </a:solidFill>
                <a:latin typeface="Arial"/>
              </a:rPr>
              <a:t>Yahoo, MSN, Google</a:t>
            </a:r>
            <a:endParaRPr b="0" lang="en-GB" sz="3600" spc="-1" strike="noStrike">
              <a:solidFill>
                <a:srgbClr val="ffffff"/>
              </a:solidFill>
              <a:latin typeface="comic"/>
            </a:endParaRPr>
          </a:p>
        </p:txBody>
      </p:sp>
      <p:pic>
        <p:nvPicPr>
          <p:cNvPr id="329" name="Picture 2" descr=""/>
          <p:cNvPicPr/>
          <p:nvPr/>
        </p:nvPicPr>
        <p:blipFill>
          <a:blip r:embed="rId1"/>
          <a:stretch/>
        </p:blipFill>
        <p:spPr>
          <a:xfrm>
            <a:off x="0" y="990720"/>
            <a:ext cx="9143640" cy="4650840"/>
          </a:xfrm>
          <a:prstGeom prst="rect">
            <a:avLst/>
          </a:prstGeom>
          <a:ln>
            <a:noFill/>
          </a:ln>
        </p:spPr>
      </p:pic>
      <p:sp>
        <p:nvSpPr>
          <p:cNvPr id="330" name="TextShape 2"/>
          <p:cNvSpPr txBox="1"/>
          <p:nvPr/>
        </p:nvSpPr>
        <p:spPr>
          <a:xfrm>
            <a:off x="7162920" y="6629400"/>
            <a:ext cx="1902960" cy="22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fld id="{76569CB0-FB8B-4846-84A9-0058A9AF916B}" type="slidenum">
              <a:rPr b="0" lang="en-IN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IN" sz="1400" spc="-1" strike="noStrike">
              <a:latin typeface="Times New Roman"/>
            </a:endParaRPr>
          </a:p>
        </p:txBody>
      </p:sp>
      <p:sp>
        <p:nvSpPr>
          <p:cNvPr id="331" name="CustomShape 3"/>
          <p:cNvSpPr/>
          <p:nvPr/>
        </p:nvSpPr>
        <p:spPr>
          <a:xfrm>
            <a:off x="-740520" y="5867280"/>
            <a:ext cx="10408680" cy="82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IN" sz="2400" spc="-1" strike="noStrike">
                <a:solidFill>
                  <a:srgbClr val="0070c0"/>
                </a:solidFill>
                <a:latin typeface="comic"/>
              </a:rPr>
              <a:t>https://www.forbes.com/sites/roberthof/2015/03/03/</a:t>
            </a:r>
            <a:br/>
            <a:r>
              <a:rPr b="0" lang="en-IN" sz="2400" spc="-1" strike="noStrike">
                <a:solidFill>
                  <a:srgbClr val="0070c0"/>
                </a:solidFill>
                <a:latin typeface="comic"/>
              </a:rPr>
              <a:t>how-do-you-google-new-eye-tracking-study-reveals-huge-changes/</a:t>
            </a:r>
            <a:endParaRPr b="0" lang="en-IN" sz="2400" spc="-1" strike="noStrike">
              <a:latin typeface="Arial"/>
            </a:endParaRPr>
          </a:p>
        </p:txBody>
      </p:sp>
    </p:spTree>
  </p:cSld>
  <p:timing>
    <p:tnLst>
      <p:par>
        <p:cTn id="75" dur="indefinite" restart="never" nodeType="tmRoot">
          <p:childTnLst>
            <p:seq>
              <p:cTn id="7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5537</TotalTime>
  <Application>LibreOffice/6.0.7.3$Linux_X86_64 LibreOffice_project/00m0$Build-3</Application>
  <Words>2911</Words>
  <Paragraphs>414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2013-01-17T19:52:42Z</dcterms:created>
  <dc:creator>Soumen Chakrabarti</dc:creator>
  <dc:description/>
  <dc:language>en-IN</dc:language>
  <cp:lastModifiedBy/>
  <cp:lastPrinted>1601-01-01T00:00:00Z</cp:lastPrinted>
  <dcterms:modified xsi:type="dcterms:W3CDTF">2019-10-03T00:45:53Z</dcterms:modified>
  <cp:revision>122</cp:revision>
  <dc:subject/>
  <dc:title>Relevance Ranking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34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44</vt:i4>
  </property>
</Properties>
</file>