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7099300" cy="102346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0" roundtripDataSignature="AMtx7mi0JO9jejpRDryxb9E9wBBgkY42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2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40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/>
        </p:nvSpPr>
        <p:spPr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Google Shape;4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74988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dt" idx="10"/>
          </p:nvPr>
        </p:nvSpPr>
        <p:spPr>
          <a:xfrm>
            <a:off x="4021138" y="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6" name="Google Shape;6;n"/>
          <p:cNvSpPr>
            <a:spLocks noGrp="1" noRot="1" noChangeAspect="1"/>
          </p:cNvSpPr>
          <p:nvPr>
            <p:ph type="sldImg" idx="3"/>
          </p:nvPr>
        </p:nvSpPr>
        <p:spPr>
          <a:xfrm>
            <a:off x="992188" y="768350"/>
            <a:ext cx="5113337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7" name="Google Shape;7;n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78487" cy="4603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ftr" idx="11"/>
          </p:nvPr>
        </p:nvSpPr>
        <p:spPr>
          <a:xfrm>
            <a:off x="0" y="9721850"/>
            <a:ext cx="3074988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9" name="Google Shape;9;n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200" b="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106" name="Google Shape;10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213" name="Google Shape;21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4" name="Google Shape;214;p10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1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220" name="Google Shape;22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21" name="Google Shape;221;p11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2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227" name="Google Shape;22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28" name="Google Shape;228;p12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3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78487" cy="46037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3337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4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242" name="Google Shape;24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43" name="Google Shape;243;p14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5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78487" cy="46037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3337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6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256" name="Google Shape;25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57" name="Google Shape;257;p16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7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265" name="Google Shape;26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66" name="Google Shape;266;p17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8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272" name="Google Shape;27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73" name="Google Shape;273;p18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9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292" name="Google Shape;29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93" name="Google Shape;293;p19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78487" cy="46037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3337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0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299" name="Google Shape;29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00" name="Google Shape;300;p20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1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310" name="Google Shape;31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11" name="Google Shape;311;p21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2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317" name="Google Shape;31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18" name="Google Shape;318;p22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3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324" name="Google Shape;32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25" name="Google Shape;325;p23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4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330" name="Google Shape;33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31" name="Google Shape;331;p24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5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sp>
        <p:nvSpPr>
          <p:cNvPr id="337" name="Google Shape;33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38" name="Google Shape;338;p25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6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sp>
        <p:nvSpPr>
          <p:cNvPr id="344" name="Google Shape;34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45" name="Google Shape;345;p26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7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sp>
        <p:nvSpPr>
          <p:cNvPr id="353" name="Google Shape;35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54" name="Google Shape;354;p27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r>
              <a:rPr lang="en-US"/>
              <a:t>In our system, annotators attach corpus tokens (like New York) to entity nodes in a type hierarchy via the dotted lines. Multiple attachments are possible. The solid edges are is-a relations. Our system indexes the corpus in conjunction with these attachments, so that we can answer a diversity of queries involving nodes in the type hierarchy combined with token matches in the text. Here are some example queries.</a:t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28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  <p:sp>
        <p:nvSpPr>
          <p:cNvPr id="401" name="Google Shape;401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02" name="Google Shape;402;p28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29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  <p:sp>
        <p:nvSpPr>
          <p:cNvPr id="410" name="Google Shape;41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11" name="Google Shape;411;p29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514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78487" cy="46037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3337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30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  <p:sp>
        <p:nvSpPr>
          <p:cNvPr id="418" name="Google Shape;418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19" name="Google Shape;419;p30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1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  <p:sp>
        <p:nvSpPr>
          <p:cNvPr id="426" name="Google Shape;42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27" name="Google Shape;427;p31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2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  <p:sp>
        <p:nvSpPr>
          <p:cNvPr id="434" name="Google Shape;434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35" name="Google Shape;435;p32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33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  <p:sp>
        <p:nvSpPr>
          <p:cNvPr id="445" name="Google Shape;445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46" name="Google Shape;446;p33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4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78487" cy="46037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3337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78487" cy="46037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3337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78" name="Google Shape;17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79" name="Google Shape;179;p5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85" name="Google Shape;18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86" name="Google Shape;186;p6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78487" cy="46037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3337" cy="3835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99" name="Google Shape;19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00" name="Google Shape;200;p8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9:notes"/>
          <p:cNvSpPr txBox="1">
            <a:spLocks noGrp="1"/>
          </p:cNvSpPr>
          <p:nvPr>
            <p:ph type="sldNum" idx="12"/>
          </p:nvPr>
        </p:nvSpPr>
        <p:spPr>
          <a:xfrm>
            <a:off x="4021138" y="9721850"/>
            <a:ext cx="3074987" cy="50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206" name="Google Shape;20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07" name="Google Shape;207;p9:notes"/>
          <p:cNvSpPr txBox="1">
            <a:spLocks noGrp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6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6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6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6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5"/>
          <p:cNvSpPr txBox="1"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5"/>
          <p:cNvSpPr txBox="1"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Helvetica Neue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2" name="Google Shape;72;p45"/>
          <p:cNvSpPr txBox="1">
            <a:spLocks noGrp="1"/>
          </p:cNvSpPr>
          <p:nvPr>
            <p:ph type="body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45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Helvetica Neue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4" name="Google Shape;74;p45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45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5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5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6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46"/>
          <p:cNvSpPr txBox="1">
            <a:spLocks noGrp="1"/>
          </p:cNvSpPr>
          <p:nvPr>
            <p:ph type="body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SzPts val="3200"/>
              <a:buChar char="▪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SzPts val="2800"/>
              <a:buFont typeface="Helvetica Neue"/>
              <a:buChar char="•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»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81" name="Google Shape;81;p46"/>
          <p:cNvSpPr txBox="1">
            <a:spLocks noGrp="1"/>
          </p:cNvSpPr>
          <p:nvPr>
            <p:ph type="body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SzPts val="1400"/>
              <a:buFont typeface="Helvetica Neue"/>
              <a:buNone/>
              <a:defRPr sz="1400"/>
            </a:lvl2pPr>
            <a:lvl3pPr marL="1371600" lvl="2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elvetica Neue"/>
              <a:buNone/>
              <a:defRPr sz="12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2" name="Google Shape;82;p46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46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46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7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47"/>
          <p:cNvSpPr>
            <a:spLocks noGrp="1"/>
          </p:cNvSpPr>
          <p:nvPr>
            <p:ph type="pic" idx="2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Helvetica Neue"/>
              <a:buNone/>
              <a:defRPr sz="2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8" name="Google Shape;88;p47"/>
          <p:cNvSpPr txBox="1">
            <a:spLocks noGrp="1"/>
          </p:cNvSpPr>
          <p:nvPr>
            <p:ph type="body" idx="1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SzPts val="1400"/>
              <a:buFont typeface="Helvetica Neue"/>
              <a:buNone/>
              <a:defRPr sz="1400"/>
            </a:lvl2pPr>
            <a:lvl3pPr marL="1371600" lvl="2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elvetica Neue"/>
              <a:buNone/>
              <a:defRPr sz="12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9" name="Google Shape;89;p47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47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47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8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48"/>
          <p:cNvSpPr txBox="1">
            <a:spLocks noGrp="1"/>
          </p:cNvSpPr>
          <p:nvPr>
            <p:ph type="body" idx="1"/>
          </p:nvPr>
        </p:nvSpPr>
        <p:spPr>
          <a:xfrm rot="5400000">
            <a:off x="1714500" y="-647700"/>
            <a:ext cx="5715000" cy="86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48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48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48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9"/>
          <p:cNvSpPr txBox="1">
            <a:spLocks noGrp="1"/>
          </p:cNvSpPr>
          <p:nvPr>
            <p:ph type="title"/>
          </p:nvPr>
        </p:nvSpPr>
        <p:spPr>
          <a:xfrm rot="5400000">
            <a:off x="4629150" y="2266950"/>
            <a:ext cx="6400800" cy="21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49"/>
          <p:cNvSpPr txBox="1">
            <a:spLocks noGrp="1"/>
          </p:cNvSpPr>
          <p:nvPr>
            <p:ph type="body" idx="1"/>
          </p:nvPr>
        </p:nvSpPr>
        <p:spPr>
          <a:xfrm rot="5400000">
            <a:off x="209550" y="171450"/>
            <a:ext cx="6400800" cy="63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49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49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49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7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7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6800" cy="57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7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7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7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8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8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8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8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Over Content" type="txOverObj">
  <p:cSld name="TEXT_OVER_OBJEC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9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9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6800" cy="27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39"/>
          <p:cNvSpPr txBox="1">
            <a:spLocks noGrp="1"/>
          </p:cNvSpPr>
          <p:nvPr>
            <p:ph type="body" idx="2"/>
          </p:nvPr>
        </p:nvSpPr>
        <p:spPr>
          <a:xfrm>
            <a:off x="228600" y="3771900"/>
            <a:ext cx="8686800" cy="27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39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9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9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0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0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0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Over Text" type="objOverTx">
  <p:cSld name="OBJECT_OVER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1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41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6800" cy="27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41"/>
          <p:cNvSpPr txBox="1">
            <a:spLocks noGrp="1"/>
          </p:cNvSpPr>
          <p:nvPr>
            <p:ph type="body" idx="2"/>
          </p:nvPr>
        </p:nvSpPr>
        <p:spPr>
          <a:xfrm>
            <a:off x="228600" y="3771900"/>
            <a:ext cx="8686800" cy="27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41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1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41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2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2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spcBef>
                <a:spcPts val="400"/>
              </a:spcBef>
              <a:spcAft>
                <a:spcPts val="0"/>
              </a:spcAft>
              <a:buSzPts val="2000"/>
              <a:buFont typeface="Helvetica Neue"/>
              <a:buNone/>
              <a:defRPr sz="2000"/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/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sz="1600"/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3" name="Google Shape;53;p42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2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2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3"/>
          <p:cNvSpPr txBox="1"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3"/>
          <p:cNvSpPr txBox="1"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Helvetica Neue"/>
              <a:buNone/>
              <a:defRPr sz="2000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sz="1600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sz="16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9" name="Google Shape;59;p43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3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43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4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4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4267200" cy="57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44"/>
          <p:cNvSpPr txBox="1">
            <a:spLocks noGrp="1"/>
          </p:cNvSpPr>
          <p:nvPr>
            <p:ph type="body" idx="2"/>
          </p:nvPr>
        </p:nvSpPr>
        <p:spPr>
          <a:xfrm>
            <a:off x="4648200" y="838200"/>
            <a:ext cx="4267200" cy="57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44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4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44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5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2" name="Google Shape;12;p35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6800" cy="57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Helvetica Neue"/>
              <a:buChar char="•"/>
              <a:defRPr sz="2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•"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–"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»"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3" name="Google Shape;13;p35"/>
          <p:cNvSpPr txBox="1">
            <a:spLocks noGrp="1"/>
          </p:cNvSpPr>
          <p:nvPr>
            <p:ph type="dt" idx="10"/>
          </p:nvPr>
        </p:nvSpPr>
        <p:spPr>
          <a:xfrm>
            <a:off x="762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4" name="Google Shape;14;p35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5" name="Google Shape;15;p35"/>
          <p:cNvSpPr txBox="1">
            <a:spLocks noGrp="1"/>
          </p:cNvSpPr>
          <p:nvPr>
            <p:ph type="sldNum" idx="12"/>
          </p:nvPr>
        </p:nvSpPr>
        <p:spPr>
          <a:xfrm>
            <a:off x="7162800" y="6629400"/>
            <a:ext cx="1905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cse.iitb.ac.in/banks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hyperlink" Target="http://ko.offroadpakistan.com/pakistan/2004_03/india_pakistan_cricket_series.html" TargetMode="External"/><Relationship Id="rId5" Type="http://schemas.openxmlformats.org/officeDocument/2006/relationships/image" Target="../media/image22.png"/><Relationship Id="rId4" Type="http://schemas.openxmlformats.org/officeDocument/2006/relationships/oleObject" Target="../embeddings/oleObject1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GxDW2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nlp.stanford.edu/IR-book/html/htmledition/irbook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77724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Web Search and Mining</a:t>
            </a:r>
            <a:br>
              <a:rPr lang="en-US"/>
            </a:br>
            <a:r>
              <a:rPr lang="en-US"/>
              <a:t>“</a:t>
            </a:r>
            <a:r>
              <a:rPr lang="en-US" b="1"/>
              <a:t>WMa</a:t>
            </a:r>
            <a:r>
              <a:rPr lang="en-US"/>
              <a:t>”</a:t>
            </a:r>
            <a:br>
              <a:rPr lang="en-US"/>
            </a:br>
            <a:r>
              <a:rPr lang="en-US"/>
              <a:t>CS635 Autumn 2019</a:t>
            </a:r>
            <a:br>
              <a:rPr lang="en-US"/>
            </a:br>
            <a:r>
              <a:rPr lang="en-US"/>
              <a:t>Mon Thu 5:30—7:00pm</a:t>
            </a:r>
            <a:br>
              <a:rPr lang="en-US"/>
            </a:br>
            <a:r>
              <a:rPr lang="en-US"/>
              <a:t>SIC201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CS635 syllabus</a:t>
            </a:r>
            <a:endParaRPr/>
          </a:p>
        </p:txBody>
      </p:sp>
      <p:sp>
        <p:nvSpPr>
          <p:cNvPr id="217" name="Google Shape;217;p10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Text indexing, search 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Document and corpus models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>
                <a:solidFill>
                  <a:schemeClr val="lt2"/>
                </a:solidFill>
              </a:rPr>
              <a:t>Word embeddings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Ranking, learning to rank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Whole-document labeling/classification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Measuring and modeling (social) networks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>
                <a:solidFill>
                  <a:schemeClr val="lt2"/>
                </a:solidFill>
              </a:rPr>
              <a:t>Embeddings for knowledge graphs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Hyperlink assisted search and mining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Web sampling, crawling, monitoring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CS728 syllabus</a:t>
            </a:r>
            <a:endParaRPr/>
          </a:p>
        </p:txBody>
      </p:sp>
      <p:sp>
        <p:nvSpPr>
          <p:cNvPr id="224" name="Google Shape;224;p11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>
                <a:solidFill>
                  <a:schemeClr val="lt2"/>
                </a:solidFill>
              </a:rPr>
              <a:t>Fine-grained front-end text analysis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>
                <a:solidFill>
                  <a:schemeClr val="lt2"/>
                </a:solidFill>
              </a:rPr>
              <a:t>Natural language, lists, tables, site layout, …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Entity, type and relation annotation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>
                <a:solidFill>
                  <a:schemeClr val="lt2"/>
                </a:solidFill>
              </a:rPr>
              <a:t>Using various embeddings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Information extraction, integration, coref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Bootstrapping Web knowledge bases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/>
              <a:t>“Open Information Extraction” or OpenIE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Question answering; </a:t>
            </a:r>
            <a:r>
              <a:rPr lang="en-US">
                <a:solidFill>
                  <a:schemeClr val="lt2"/>
                </a:solidFill>
              </a:rPr>
              <a:t>query interpretation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/>
              <a:t>Adding graph structure to text search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/>
              <a:t>Labeling and ranking in graph data models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2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Text indexing, search and ranking</a:t>
            </a:r>
            <a:endParaRPr/>
          </a:p>
        </p:txBody>
      </p:sp>
      <p:sp>
        <p:nvSpPr>
          <p:cNvPr id="231" name="Google Shape;231;p12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Boolean queries involving word occurrence in documents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Inverted index design, construction, compression, updates; query processing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Vector space model, relevance ranking, recall, precision, F1, break-even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Probabilistic ranking, belief networks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Fast top-k search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Similarity search: minhash, random projections, locality-preserving hash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3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Industry-strength search </a:t>
            </a:r>
            <a:endParaRPr/>
          </a:p>
        </p:txBody>
      </p:sp>
      <p:pic>
        <p:nvPicPr>
          <p:cNvPr id="237" name="Google Shape;237;p13" descr="A picture containing indoor, table, photo, computer&#10;&#10;Description generated with high confidence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99202" y="991489"/>
            <a:ext cx="3680409" cy="414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13" descr="A building with a metal fence&#10;&#10;Description generated with very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13497" y="992211"/>
            <a:ext cx="4989210" cy="3120755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13"/>
          <p:cNvSpPr txBox="1"/>
          <p:nvPr/>
        </p:nvSpPr>
        <p:spPr>
          <a:xfrm>
            <a:off x="3986837" y="4400050"/>
            <a:ext cx="5015870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Distributed crawling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Corpus storage and indexing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Scalable query processing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Query correct and suggest 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Log collection and processing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Verticals, structured callouts </a:t>
            </a:r>
            <a:endParaRPr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4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Document and corpus models</a:t>
            </a:r>
            <a:endParaRPr/>
          </a:p>
        </p:txBody>
      </p:sp>
      <p:sp>
        <p:nvSpPr>
          <p:cNvPr id="246" name="Google Shape;246;p14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Token, compound, phrase, stems, stopwords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Language and typography issues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Practical computer representations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Bag of words, corpus, term-document matrix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Probabilistic generative models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Modeling multi-topic corpus and documents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Statistical notions of semantic similarity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Text clustering applications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5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Diversity</a:t>
            </a:r>
            <a:endParaRPr/>
          </a:p>
        </p:txBody>
      </p:sp>
      <p:pic>
        <p:nvPicPr>
          <p:cNvPr id="252" name="Google Shape;252;p15"/>
          <p:cNvPicPr preferRelativeResize="0"/>
          <p:nvPr/>
        </p:nvPicPr>
        <p:blipFill rotWithShape="1">
          <a:blip r:embed="rId3">
            <a:alphaModFix/>
          </a:blip>
          <a:srcRect r="50006"/>
          <a:stretch/>
        </p:blipFill>
        <p:spPr>
          <a:xfrm>
            <a:off x="0" y="779463"/>
            <a:ext cx="4570413" cy="6002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15" descr="mccallum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0" y="0"/>
            <a:ext cx="4191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16"/>
          <p:cNvPicPr preferRelativeResize="0"/>
          <p:nvPr/>
        </p:nvPicPr>
        <p:blipFill rotWithShape="1">
          <a:blip r:embed="rId3">
            <a:alphaModFix/>
          </a:blip>
          <a:srcRect t="15465" b="5153"/>
          <a:stretch/>
        </p:blipFill>
        <p:spPr>
          <a:xfrm>
            <a:off x="704850" y="228600"/>
            <a:ext cx="8286750" cy="5634038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16"/>
          <p:cNvSpPr txBox="1"/>
          <p:nvPr/>
        </p:nvSpPr>
        <p:spPr>
          <a:xfrm>
            <a:off x="1449388" y="6019800"/>
            <a:ext cx="2239962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Query = SL100</a:t>
            </a:r>
            <a:endParaRPr/>
          </a:p>
        </p:txBody>
      </p:sp>
      <p:sp>
        <p:nvSpPr>
          <p:cNvPr id="261" name="Google Shape;261;p16"/>
          <p:cNvSpPr/>
          <p:nvPr/>
        </p:nvSpPr>
        <p:spPr>
          <a:xfrm rot="-2455464">
            <a:off x="-152400" y="2667000"/>
            <a:ext cx="1905000" cy="914400"/>
          </a:xfrm>
          <a:prstGeom prst="star24">
            <a:avLst>
              <a:gd name="adj" fmla="val 37500"/>
            </a:avLst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Diversity</a:t>
            </a:r>
            <a:endParaRPr/>
          </a:p>
        </p:txBody>
      </p:sp>
      <p:sp>
        <p:nvSpPr>
          <p:cNvPr id="262" name="Google Shape;262;p16"/>
          <p:cNvSpPr/>
          <p:nvPr/>
        </p:nvSpPr>
        <p:spPr>
          <a:xfrm>
            <a:off x="5562600" y="3810000"/>
            <a:ext cx="2819400" cy="533400"/>
          </a:xfrm>
          <a:prstGeom prst="wedgeRoundRectCallout">
            <a:avLst>
              <a:gd name="adj1" fmla="val -101014"/>
              <a:gd name="adj2" fmla="val 69940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Query suggestion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7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Whole-document labeling/classification</a:t>
            </a:r>
            <a:endParaRPr/>
          </a:p>
        </p:txBody>
      </p:sp>
      <p:sp>
        <p:nvSpPr>
          <p:cNvPr id="269" name="Google Shape;269;p17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Topics on Yahoo!, spam vs. non-spam, etc.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Bayesian classification using generative corpus models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Conditional probabilistic classification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Discriminative classification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Transductive, semi-supervised and active labeling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Exploiting graph connectivity for improved labeling accuracy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Clr>
                <a:srgbClr val="969696"/>
              </a:buClr>
              <a:buSzPts val="3200"/>
              <a:buFont typeface="Arial"/>
              <a:buChar char="•"/>
            </a:pPr>
            <a:r>
              <a:rPr lang="en-US">
                <a:solidFill>
                  <a:srgbClr val="969696"/>
                </a:solidFill>
              </a:rPr>
              <a:t>Machine learning needed here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oogle Shape;275;p18"/>
          <p:cNvGrpSpPr/>
          <p:nvPr/>
        </p:nvGrpSpPr>
        <p:grpSpPr>
          <a:xfrm>
            <a:off x="196763" y="3276600"/>
            <a:ext cx="4375238" cy="3583340"/>
            <a:chOff x="124" y="2064"/>
            <a:chExt cx="2756" cy="2257"/>
          </a:xfrm>
        </p:grpSpPr>
        <p:pic>
          <p:nvPicPr>
            <p:cNvPr id="276" name="Google Shape;276;p1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54" y="2064"/>
              <a:ext cx="2526" cy="208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7" name="Google Shape;277;p18"/>
            <p:cNvSpPr txBox="1"/>
            <p:nvPr/>
          </p:nvSpPr>
          <p:spPr>
            <a:xfrm rot="-900000">
              <a:off x="1583" y="3936"/>
              <a:ext cx="774" cy="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6800" rIns="90000" bIns="468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Topic</a:t>
              </a:r>
              <a:r>
                <a:rPr lang="en-US" sz="2400">
                  <a:solidFill>
                    <a:srgbClr val="000000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🡪</a:t>
              </a:r>
              <a:endParaRPr/>
            </a:p>
          </p:txBody>
        </p:sp>
        <p:sp>
          <p:nvSpPr>
            <p:cNvPr id="278" name="Google Shape;278;p18"/>
            <p:cNvSpPr txBox="1"/>
            <p:nvPr/>
          </p:nvSpPr>
          <p:spPr>
            <a:xfrm rot="-5580000">
              <a:off x="-98" y="3458"/>
              <a:ext cx="774" cy="2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0000" tIns="46800" rIns="90000" bIns="468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Topic</a:t>
              </a:r>
              <a:r>
                <a:rPr lang="en-US" sz="2400">
                  <a:solidFill>
                    <a:srgbClr val="000000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🡪</a:t>
              </a:r>
              <a:endParaRPr/>
            </a:p>
          </p:txBody>
        </p:sp>
      </p:grpSp>
      <p:grpSp>
        <p:nvGrpSpPr>
          <p:cNvPr id="279" name="Google Shape;279;p18"/>
          <p:cNvGrpSpPr/>
          <p:nvPr/>
        </p:nvGrpSpPr>
        <p:grpSpPr>
          <a:xfrm>
            <a:off x="4613275" y="152400"/>
            <a:ext cx="4378325" cy="4894263"/>
            <a:chOff x="2906" y="96"/>
            <a:chExt cx="2758" cy="3083"/>
          </a:xfrm>
        </p:grpSpPr>
        <p:pic>
          <p:nvPicPr>
            <p:cNvPr id="280" name="Google Shape;280;p18"/>
            <p:cNvPicPr preferRelativeResize="0"/>
            <p:nvPr/>
          </p:nvPicPr>
          <p:blipFill rotWithShape="1">
            <a:blip r:embed="rId4">
              <a:alphaModFix/>
            </a:blip>
            <a:srcRect l="32817" t="28754" r="26252" b="28753"/>
            <a:stretch/>
          </p:blipFill>
          <p:spPr>
            <a:xfrm>
              <a:off x="2906" y="96"/>
              <a:ext cx="2758" cy="215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1" name="Google Shape;281;p18"/>
            <p:cNvSpPr txBox="1"/>
            <p:nvPr/>
          </p:nvSpPr>
          <p:spPr>
            <a:xfrm>
              <a:off x="4550" y="2928"/>
              <a:ext cx="1113" cy="2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6800" rIns="90000" bIns="468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Times New Roman"/>
                <a:buNone/>
              </a:pPr>
              <a:r>
                <a:rPr lang="en-US" sz="2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Label variable</a:t>
              </a:r>
              <a:endParaRPr/>
            </a:p>
          </p:txBody>
        </p:sp>
        <p:sp>
          <p:nvSpPr>
            <p:cNvPr id="282" name="Google Shape;282;p18"/>
            <p:cNvSpPr txBox="1"/>
            <p:nvPr/>
          </p:nvSpPr>
          <p:spPr>
            <a:xfrm>
              <a:off x="3633" y="2582"/>
              <a:ext cx="1648" cy="2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6800" rIns="90000" bIns="468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Times New Roman"/>
                <a:buNone/>
              </a:pPr>
              <a:r>
                <a:rPr lang="en-US" sz="2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Local feature variable</a:t>
              </a:r>
              <a:endParaRPr/>
            </a:p>
          </p:txBody>
        </p:sp>
        <p:sp>
          <p:nvSpPr>
            <p:cNvPr id="283" name="Google Shape;283;p18"/>
            <p:cNvSpPr txBox="1"/>
            <p:nvPr/>
          </p:nvSpPr>
          <p:spPr>
            <a:xfrm>
              <a:off x="3792" y="2198"/>
              <a:ext cx="720" cy="2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6800" rIns="90000" bIns="468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Times New Roman"/>
                <a:buNone/>
              </a:pPr>
              <a:r>
                <a:rPr lang="en-US" sz="2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Instance</a:t>
              </a:r>
              <a:endParaRPr/>
            </a:p>
          </p:txBody>
        </p:sp>
        <p:cxnSp>
          <p:nvCxnSpPr>
            <p:cNvPr id="284" name="Google Shape;284;p18"/>
            <p:cNvCxnSpPr/>
            <p:nvPr/>
          </p:nvCxnSpPr>
          <p:spPr>
            <a:xfrm rot="10800000" flipH="1">
              <a:off x="4416" y="2111"/>
              <a:ext cx="192" cy="146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triangle" w="med" len="med"/>
            </a:ln>
          </p:spPr>
        </p:cxnSp>
        <p:cxnSp>
          <p:nvCxnSpPr>
            <p:cNvPr id="285" name="Google Shape;285;p18"/>
            <p:cNvCxnSpPr/>
            <p:nvPr/>
          </p:nvCxnSpPr>
          <p:spPr>
            <a:xfrm rot="10800000">
              <a:off x="4703" y="2159"/>
              <a:ext cx="98" cy="48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triangle" w="med" len="med"/>
            </a:ln>
          </p:spPr>
        </p:cxnSp>
        <p:cxnSp>
          <p:nvCxnSpPr>
            <p:cNvPr id="286" name="Google Shape;286;p18"/>
            <p:cNvCxnSpPr/>
            <p:nvPr/>
          </p:nvCxnSpPr>
          <p:spPr>
            <a:xfrm rot="10800000" flipH="1">
              <a:off x="4848" y="2159"/>
              <a:ext cx="1" cy="48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triangle" w="med" len="med"/>
            </a:ln>
          </p:spPr>
        </p:cxnSp>
        <p:sp>
          <p:nvSpPr>
            <p:cNvPr id="287" name="Google Shape;287;p18"/>
            <p:cNvSpPr/>
            <p:nvPr/>
          </p:nvSpPr>
          <p:spPr>
            <a:xfrm>
              <a:off x="4848" y="1920"/>
              <a:ext cx="752" cy="1056"/>
            </a:xfrm>
            <a:custGeom>
              <a:avLst/>
              <a:gdLst/>
              <a:ahLst/>
              <a:cxnLst/>
              <a:rect l="l" t="t" r="r" b="b"/>
              <a:pathLst>
                <a:path w="752" h="1056" extrusionOk="0">
                  <a:moveTo>
                    <a:pt x="0" y="0"/>
                  </a:moveTo>
                  <a:cubicBezTo>
                    <a:pt x="180" y="60"/>
                    <a:pt x="360" y="120"/>
                    <a:pt x="480" y="240"/>
                  </a:cubicBezTo>
                  <a:cubicBezTo>
                    <a:pt x="600" y="360"/>
                    <a:pt x="688" y="584"/>
                    <a:pt x="720" y="720"/>
                  </a:cubicBezTo>
                  <a:cubicBezTo>
                    <a:pt x="752" y="856"/>
                    <a:pt x="712" y="956"/>
                    <a:pt x="672" y="1056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88" name="Google Shape;288;p18"/>
            <p:cNvSpPr txBox="1"/>
            <p:nvPr/>
          </p:nvSpPr>
          <p:spPr>
            <a:xfrm>
              <a:off x="3158" y="1872"/>
              <a:ext cx="1149" cy="2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6800" rIns="90000" bIns="468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Times New Roman"/>
                <a:buNone/>
              </a:pPr>
              <a:r>
                <a:rPr lang="en-US" sz="2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Label coupling</a:t>
              </a:r>
              <a:endParaRPr/>
            </a:p>
          </p:txBody>
        </p:sp>
        <p:cxnSp>
          <p:nvCxnSpPr>
            <p:cNvPr id="289" name="Google Shape;289;p18"/>
            <p:cNvCxnSpPr/>
            <p:nvPr/>
          </p:nvCxnSpPr>
          <p:spPr>
            <a:xfrm rot="10800000" flipH="1">
              <a:off x="3888" y="1487"/>
              <a:ext cx="48" cy="434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9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Measuring and modeling social networks</a:t>
            </a:r>
            <a:endParaRPr/>
          </a:p>
        </p:txBody>
      </p:sp>
      <p:sp>
        <p:nvSpPr>
          <p:cNvPr id="296" name="Google Shape;296;p19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Prestige, centrality, co-citation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Web graph: degree, diameter, dense subgraphs, giant bow-tie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Generative models: preferential attachment, copying links, “Googlearchy”, aging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Link locality and content locality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Generating synthetic social networks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Compressing and indexing large social networks, reference compression, connectivity server, reachability index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Motivation</a:t>
            </a:r>
            <a:endParaRPr/>
          </a:p>
        </p:txBody>
      </p:sp>
      <p:sp>
        <p:nvSpPr>
          <p:cNvPr id="115" name="Google Shape;115;p2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6800" cy="57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Few areas of computer science have had as much impact on our lives in the last 15 years as the Internet, the Web, search engines, e-commerce, and social media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Rapid rise of some of the largest and most accomplished companies on earth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Draws heavily from data structures, algorithms, databases, probability and statistics, (deep!) machine learning, parallel computing, economics and game theory, social sciences, …(“whatever works”)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4288"/>
            <a:ext cx="3665538" cy="3567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3105150"/>
            <a:ext cx="4972050" cy="3752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68850" y="152400"/>
            <a:ext cx="4222750" cy="45847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0"/>
          <p:cNvSpPr txBox="1"/>
          <p:nvPr/>
        </p:nvSpPr>
        <p:spPr>
          <a:xfrm>
            <a:off x="2365375" y="304800"/>
            <a:ext cx="1314450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rPr>
              <a:t>Gnutella</a:t>
            </a:r>
            <a:endParaRPr/>
          </a:p>
        </p:txBody>
      </p:sp>
      <p:sp>
        <p:nvSpPr>
          <p:cNvPr id="306" name="Google Shape;306;p20"/>
          <p:cNvSpPr txBox="1"/>
          <p:nvPr/>
        </p:nvSpPr>
        <p:spPr>
          <a:xfrm>
            <a:off x="4090988" y="152400"/>
            <a:ext cx="1216025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rPr>
              <a:t>Internet</a:t>
            </a:r>
            <a:endParaRPr/>
          </a:p>
        </p:txBody>
      </p:sp>
      <p:sp>
        <p:nvSpPr>
          <p:cNvPr id="307" name="Google Shape;307;p20"/>
          <p:cNvSpPr txBox="1"/>
          <p:nvPr/>
        </p:nvSpPr>
        <p:spPr>
          <a:xfrm>
            <a:off x="77788" y="3733800"/>
            <a:ext cx="806450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969696"/>
                </a:solidFill>
                <a:latin typeface="Arial"/>
                <a:ea typeface="Arial"/>
                <a:cs typeface="Arial"/>
                <a:sym typeface="Arial"/>
              </a:rPr>
              <a:t>Web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1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Hyperlink assisted search and mining</a:t>
            </a:r>
            <a:endParaRPr/>
          </a:p>
        </p:txBody>
      </p:sp>
      <p:sp>
        <p:nvSpPr>
          <p:cNvPr id="314" name="Google Shape;314;p21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Review of spectral graph theory</a:t>
            </a:r>
            <a:endParaRPr>
              <a:solidFill>
                <a:srgbClr val="969696"/>
              </a:solidFill>
            </a:endParaRPr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Hyperlink induced topic search (HITS) and Google’s Pagerank; computational issues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Stability, topology sensitivity, spam resilience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Other random walks: SALSA, PHITS, maxent walks, absorbing walks, SimRank, …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Personalized and topic-sensitive Pagerank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Viral marketing, social networks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Link prediction, recommender systems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Influence propagation models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2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Web sampling, crawling, monitoring</a:t>
            </a:r>
            <a:endParaRPr/>
          </a:p>
        </p:txBody>
      </p:sp>
      <p:sp>
        <p:nvSpPr>
          <p:cNvPr id="321" name="Google Shape;321;p22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Plumbing: DNS, TCP/IP, HTTP, HTML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Large-scale crawling issues: concurrency, network load, shared work pool, spider traps, politeness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Setting crawl priorities using graph properties and page contents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Sampling Web pages using random walks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Monitoring change and refreshing crawls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Driven by query workload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Driven by search and advertising customers?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813" y="304800"/>
            <a:ext cx="9096375" cy="62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4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Adding graph structure to text search</a:t>
            </a:r>
            <a:endParaRPr/>
          </a:p>
        </p:txBody>
      </p:sp>
      <p:sp>
        <p:nvSpPr>
          <p:cNvPr id="334" name="Google Shape;334;p24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XML and related (largely) tree data models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Typed entity-relationship networks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Path expressions, integrating word queries with path matches; indexing, query processing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Spreading activation queries: find entity of specified type “near” matching predicates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Steiner query: explain why two or more entities (or words) are closely related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Google Shape;340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0713" y="76200"/>
            <a:ext cx="8447087" cy="5365750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25"/>
          <p:cNvSpPr txBox="1"/>
          <p:nvPr/>
        </p:nvSpPr>
        <p:spPr>
          <a:xfrm>
            <a:off x="898525" y="5830888"/>
            <a:ext cx="4808538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“Find a person near IBM and IITB”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6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Entity annotation in text</a:t>
            </a:r>
            <a:endParaRPr/>
          </a:p>
        </p:txBody>
      </p:sp>
      <p:pic>
        <p:nvPicPr>
          <p:cNvPr id="348" name="Google Shape;348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600" y="914400"/>
            <a:ext cx="8683625" cy="315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00600" y="4191000"/>
            <a:ext cx="4022725" cy="2459038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26"/>
          <p:cNvSpPr txBox="1"/>
          <p:nvPr/>
        </p:nvSpPr>
        <p:spPr>
          <a:xfrm>
            <a:off x="79375" y="4572000"/>
            <a:ext cx="4503738" cy="1190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-1524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Need a label catalog</a:t>
            </a:r>
            <a:endParaRPr/>
          </a:p>
          <a:p>
            <a:pPr marL="0" marR="0" lvl="0" indent="-1524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Michael Jordan, Stuart Russell</a:t>
            </a:r>
            <a:endParaRPr/>
          </a:p>
          <a:p>
            <a:pPr marL="0" marR="0" lvl="0" indent="-1524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Collective annotation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7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Bridging Structured-Unstructured Gap</a:t>
            </a:r>
            <a:endParaRPr/>
          </a:p>
        </p:txBody>
      </p:sp>
      <p:sp>
        <p:nvSpPr>
          <p:cNvPr id="357" name="Google Shape;357;p27"/>
          <p:cNvSpPr/>
          <p:nvPr/>
        </p:nvSpPr>
        <p:spPr>
          <a:xfrm>
            <a:off x="2362200" y="5440363"/>
            <a:ext cx="6550025" cy="1190625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txBody>
          <a:bodyPr spcFirstLastPara="1" wrap="square" lIns="90000" tIns="46800" rIns="90000" bIns="468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Born in New York in 1934 , Sagan was</a:t>
            </a:r>
            <a:b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noted astronomer whose lifelong passion</a:t>
            </a:r>
            <a:b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was searching for intelligent life in the cosmos. </a:t>
            </a:r>
            <a:endParaRPr/>
          </a:p>
        </p:txBody>
      </p:sp>
      <p:sp>
        <p:nvSpPr>
          <p:cNvPr id="358" name="Google Shape;358;p27"/>
          <p:cNvSpPr/>
          <p:nvPr/>
        </p:nvSpPr>
        <p:spPr>
          <a:xfrm>
            <a:off x="3500438" y="5495925"/>
            <a:ext cx="1371600" cy="327025"/>
          </a:xfrm>
          <a:prstGeom prst="rect">
            <a:avLst/>
          </a:prstGeom>
          <a:noFill/>
          <a:ln w="38150" cap="flat" cmpd="sng">
            <a:solidFill>
              <a:srgbClr val="00CC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59" name="Google Shape;359;p27"/>
          <p:cNvSpPr/>
          <p:nvPr/>
        </p:nvSpPr>
        <p:spPr>
          <a:xfrm>
            <a:off x="5221288" y="5495925"/>
            <a:ext cx="717550" cy="327025"/>
          </a:xfrm>
          <a:prstGeom prst="rect">
            <a:avLst/>
          </a:prstGeom>
          <a:noFill/>
          <a:ln w="38150" cap="flat" cmpd="sng">
            <a:solidFill>
              <a:srgbClr val="00CC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60" name="Google Shape;360;p27"/>
          <p:cNvSpPr/>
          <p:nvPr/>
        </p:nvSpPr>
        <p:spPr>
          <a:xfrm>
            <a:off x="6129338" y="5497513"/>
            <a:ext cx="946150" cy="327025"/>
          </a:xfrm>
          <a:prstGeom prst="rect">
            <a:avLst/>
          </a:prstGeom>
          <a:noFill/>
          <a:ln w="38150" cap="flat" cmpd="sng">
            <a:solidFill>
              <a:srgbClr val="00CC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61" name="Google Shape;361;p27"/>
          <p:cNvSpPr/>
          <p:nvPr/>
        </p:nvSpPr>
        <p:spPr>
          <a:xfrm>
            <a:off x="3511550" y="5899150"/>
            <a:ext cx="1589088" cy="304800"/>
          </a:xfrm>
          <a:prstGeom prst="rect">
            <a:avLst/>
          </a:prstGeom>
          <a:noFill/>
          <a:ln w="38150" cap="flat" cmpd="sng">
            <a:solidFill>
              <a:srgbClr val="00CC9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62" name="Google Shape;362;p27"/>
          <p:cNvSpPr/>
          <p:nvPr/>
        </p:nvSpPr>
        <p:spPr>
          <a:xfrm>
            <a:off x="7315200" y="22860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person</a:t>
            </a:r>
            <a:endParaRPr/>
          </a:p>
        </p:txBody>
      </p:sp>
      <p:sp>
        <p:nvSpPr>
          <p:cNvPr id="363" name="Google Shape;363;p27"/>
          <p:cNvSpPr/>
          <p:nvPr/>
        </p:nvSpPr>
        <p:spPr>
          <a:xfrm>
            <a:off x="7315200" y="30480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scientist</a:t>
            </a:r>
            <a:endParaRPr/>
          </a:p>
        </p:txBody>
      </p:sp>
      <p:sp>
        <p:nvSpPr>
          <p:cNvPr id="364" name="Google Shape;364;p27"/>
          <p:cNvSpPr/>
          <p:nvPr/>
        </p:nvSpPr>
        <p:spPr>
          <a:xfrm>
            <a:off x="7315200" y="38100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physicist</a:t>
            </a:r>
            <a:endParaRPr/>
          </a:p>
        </p:txBody>
      </p:sp>
      <p:sp>
        <p:nvSpPr>
          <p:cNvPr id="365" name="Google Shape;365;p27"/>
          <p:cNvSpPr/>
          <p:nvPr/>
        </p:nvSpPr>
        <p:spPr>
          <a:xfrm>
            <a:off x="7315200" y="45720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astronomer</a:t>
            </a:r>
            <a:endParaRPr/>
          </a:p>
        </p:txBody>
      </p:sp>
      <p:cxnSp>
        <p:nvCxnSpPr>
          <p:cNvPr id="366" name="Google Shape;366;p27"/>
          <p:cNvCxnSpPr>
            <a:stCxn id="361" idx="3"/>
            <a:endCxn id="365" idx="2"/>
          </p:cNvCxnSpPr>
          <p:nvPr/>
        </p:nvCxnSpPr>
        <p:spPr>
          <a:xfrm rot="10800000" flipH="1">
            <a:off x="5100638" y="4876750"/>
            <a:ext cx="3014700" cy="1174800"/>
          </a:xfrm>
          <a:prstGeom prst="curvedConnector3">
            <a:avLst>
              <a:gd name="adj1" fmla="val 49999"/>
            </a:avLst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67" name="Google Shape;367;p27"/>
          <p:cNvCxnSpPr>
            <a:stCxn id="365" idx="0"/>
            <a:endCxn id="364" idx="2"/>
          </p:cNvCxnSpPr>
          <p:nvPr/>
        </p:nvCxnSpPr>
        <p:spPr>
          <a:xfrm rot="10800000">
            <a:off x="8115300" y="4114800"/>
            <a:ext cx="0" cy="457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68" name="Google Shape;368;p27"/>
          <p:cNvCxnSpPr>
            <a:stCxn id="364" idx="0"/>
            <a:endCxn id="363" idx="2"/>
          </p:cNvCxnSpPr>
          <p:nvPr/>
        </p:nvCxnSpPr>
        <p:spPr>
          <a:xfrm rot="10800000">
            <a:off x="8115300" y="3352800"/>
            <a:ext cx="0" cy="457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69" name="Google Shape;369;p27"/>
          <p:cNvCxnSpPr>
            <a:stCxn id="363" idx="0"/>
            <a:endCxn id="362" idx="2"/>
          </p:cNvCxnSpPr>
          <p:nvPr/>
        </p:nvCxnSpPr>
        <p:spPr>
          <a:xfrm rot="10800000">
            <a:off x="8115300" y="2590800"/>
            <a:ext cx="0" cy="457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70" name="Google Shape;370;p27"/>
          <p:cNvCxnSpPr>
            <a:stCxn id="360" idx="0"/>
            <a:endCxn id="365" idx="1"/>
          </p:cNvCxnSpPr>
          <p:nvPr/>
        </p:nvCxnSpPr>
        <p:spPr>
          <a:xfrm rot="-5400000">
            <a:off x="6572263" y="4754563"/>
            <a:ext cx="773100" cy="712800"/>
          </a:xfrm>
          <a:prstGeom prst="curvedConnector3">
            <a:avLst>
              <a:gd name="adj1" fmla="val 99796"/>
            </a:avLst>
          </a:prstGeom>
          <a:noFill/>
          <a:ln w="9525" cap="flat" cmpd="sng">
            <a:solidFill>
              <a:srgbClr val="000000"/>
            </a:solidFill>
            <a:prstDash val="dash"/>
            <a:miter lim="800000"/>
            <a:headEnd type="none" w="med" len="med"/>
            <a:tailEnd type="none" w="med" len="med"/>
          </a:ln>
        </p:spPr>
      </p:cxnSp>
      <p:cxnSp>
        <p:nvCxnSpPr>
          <p:cNvPr id="371" name="Google Shape;371;p27"/>
          <p:cNvCxnSpPr>
            <a:stCxn id="360" idx="0"/>
            <a:endCxn id="362" idx="1"/>
          </p:cNvCxnSpPr>
          <p:nvPr/>
        </p:nvCxnSpPr>
        <p:spPr>
          <a:xfrm rot="-5400000">
            <a:off x="5429263" y="3611563"/>
            <a:ext cx="3059100" cy="712800"/>
          </a:xfrm>
          <a:prstGeom prst="curvedConnector3">
            <a:avLst>
              <a:gd name="adj1" fmla="val 99949"/>
            </a:avLst>
          </a:prstGeom>
          <a:noFill/>
          <a:ln w="9525" cap="flat" cmpd="sng">
            <a:solidFill>
              <a:srgbClr val="000000"/>
            </a:solidFill>
            <a:prstDash val="dash"/>
            <a:miter lim="800000"/>
            <a:headEnd type="none" w="med" len="med"/>
            <a:tailEnd type="none" w="med" len="med"/>
          </a:ln>
        </p:spPr>
      </p:cxnSp>
      <p:sp>
        <p:nvSpPr>
          <p:cNvPr id="372" name="Google Shape;372;p27"/>
          <p:cNvSpPr/>
          <p:nvPr/>
        </p:nvSpPr>
        <p:spPr>
          <a:xfrm>
            <a:off x="6781800" y="12192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entity</a:t>
            </a:r>
            <a:endParaRPr/>
          </a:p>
        </p:txBody>
      </p:sp>
      <p:cxnSp>
        <p:nvCxnSpPr>
          <p:cNvPr id="373" name="Google Shape;373;p27"/>
          <p:cNvCxnSpPr>
            <a:stCxn id="362" idx="0"/>
            <a:endCxn id="372" idx="2"/>
          </p:cNvCxnSpPr>
          <p:nvPr/>
        </p:nvCxnSpPr>
        <p:spPr>
          <a:xfrm rot="10800000">
            <a:off x="7581900" y="1524000"/>
            <a:ext cx="533400" cy="762000"/>
          </a:xfrm>
          <a:prstGeom prst="straightConnector1">
            <a:avLst/>
          </a:prstGeom>
          <a:noFill/>
          <a:ln w="9525" cap="flat" cmpd="sng">
            <a:solidFill>
              <a:srgbClr val="80808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374" name="Google Shape;374;p27"/>
          <p:cNvSpPr/>
          <p:nvPr/>
        </p:nvSpPr>
        <p:spPr>
          <a:xfrm>
            <a:off x="5562600" y="22860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region</a:t>
            </a:r>
            <a:endParaRPr/>
          </a:p>
        </p:txBody>
      </p:sp>
      <p:sp>
        <p:nvSpPr>
          <p:cNvPr id="375" name="Google Shape;375;p27"/>
          <p:cNvSpPr/>
          <p:nvPr/>
        </p:nvSpPr>
        <p:spPr>
          <a:xfrm>
            <a:off x="4876800" y="29718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city</a:t>
            </a:r>
            <a:endParaRPr/>
          </a:p>
        </p:txBody>
      </p:sp>
      <p:cxnSp>
        <p:nvCxnSpPr>
          <p:cNvPr id="376" name="Google Shape;376;p27"/>
          <p:cNvCxnSpPr>
            <a:stCxn id="375" idx="0"/>
            <a:endCxn id="374" idx="2"/>
          </p:cNvCxnSpPr>
          <p:nvPr/>
        </p:nvCxnSpPr>
        <p:spPr>
          <a:xfrm rot="10800000" flipH="1">
            <a:off x="5676900" y="2590800"/>
            <a:ext cx="685800" cy="3810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77" name="Google Shape;377;p27"/>
          <p:cNvCxnSpPr>
            <a:stCxn id="374" idx="0"/>
            <a:endCxn id="372" idx="2"/>
          </p:cNvCxnSpPr>
          <p:nvPr/>
        </p:nvCxnSpPr>
        <p:spPr>
          <a:xfrm rot="10800000" flipH="1">
            <a:off x="6362700" y="1524000"/>
            <a:ext cx="1219200" cy="762000"/>
          </a:xfrm>
          <a:prstGeom prst="straightConnector1">
            <a:avLst/>
          </a:prstGeom>
          <a:noFill/>
          <a:ln w="9525" cap="flat" cmpd="sng">
            <a:solidFill>
              <a:srgbClr val="80808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378" name="Google Shape;378;p27"/>
          <p:cNvSpPr/>
          <p:nvPr/>
        </p:nvSpPr>
        <p:spPr>
          <a:xfrm>
            <a:off x="5791200" y="34290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district</a:t>
            </a:r>
            <a:endParaRPr/>
          </a:p>
        </p:txBody>
      </p:sp>
      <p:sp>
        <p:nvSpPr>
          <p:cNvPr id="379" name="Google Shape;379;p27"/>
          <p:cNvSpPr/>
          <p:nvPr/>
        </p:nvSpPr>
        <p:spPr>
          <a:xfrm>
            <a:off x="5486400" y="41910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state</a:t>
            </a:r>
            <a:endParaRPr/>
          </a:p>
        </p:txBody>
      </p:sp>
      <p:cxnSp>
        <p:nvCxnSpPr>
          <p:cNvPr id="380" name="Google Shape;380;p27"/>
          <p:cNvCxnSpPr>
            <a:stCxn id="379" idx="0"/>
            <a:endCxn id="378" idx="2"/>
          </p:cNvCxnSpPr>
          <p:nvPr/>
        </p:nvCxnSpPr>
        <p:spPr>
          <a:xfrm rot="10800000" flipH="1">
            <a:off x="6286500" y="3733800"/>
            <a:ext cx="304800" cy="457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81" name="Google Shape;381;p27"/>
          <p:cNvCxnSpPr>
            <a:stCxn id="378" idx="0"/>
            <a:endCxn id="374" idx="2"/>
          </p:cNvCxnSpPr>
          <p:nvPr/>
        </p:nvCxnSpPr>
        <p:spPr>
          <a:xfrm rot="10800000">
            <a:off x="6362700" y="2590800"/>
            <a:ext cx="228600" cy="838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82" name="Google Shape;382;p27"/>
          <p:cNvCxnSpPr>
            <a:stCxn id="358" idx="0"/>
            <a:endCxn id="379" idx="2"/>
          </p:cNvCxnSpPr>
          <p:nvPr/>
        </p:nvCxnSpPr>
        <p:spPr>
          <a:xfrm rot="-5400000">
            <a:off x="4736288" y="3945675"/>
            <a:ext cx="1000200" cy="2100300"/>
          </a:xfrm>
          <a:prstGeom prst="curvedConnector3">
            <a:avLst>
              <a:gd name="adj1" fmla="val 99834"/>
            </a:avLst>
          </a:prstGeom>
          <a:noFill/>
          <a:ln w="9525" cap="flat" cmpd="sng">
            <a:solidFill>
              <a:srgbClr val="000000"/>
            </a:solidFill>
            <a:prstDash val="dash"/>
            <a:miter lim="800000"/>
            <a:headEnd type="none" w="med" len="med"/>
            <a:tailEnd type="none" w="med" len="med"/>
          </a:ln>
        </p:spPr>
      </p:cxnSp>
      <p:cxnSp>
        <p:nvCxnSpPr>
          <p:cNvPr id="383" name="Google Shape;383;p27"/>
          <p:cNvCxnSpPr>
            <a:stCxn id="358" idx="0"/>
            <a:endCxn id="375" idx="2"/>
          </p:cNvCxnSpPr>
          <p:nvPr/>
        </p:nvCxnSpPr>
        <p:spPr>
          <a:xfrm rot="-5400000">
            <a:off x="3821888" y="3640875"/>
            <a:ext cx="2219400" cy="1490700"/>
          </a:xfrm>
          <a:prstGeom prst="curvedConnector3">
            <a:avLst>
              <a:gd name="adj1" fmla="val 99997"/>
            </a:avLst>
          </a:prstGeom>
          <a:noFill/>
          <a:ln w="9525" cap="flat" cmpd="sng">
            <a:solidFill>
              <a:srgbClr val="000000"/>
            </a:solidFill>
            <a:prstDash val="dash"/>
            <a:miter lim="800000"/>
            <a:headEnd type="none" w="med" len="med"/>
            <a:tailEnd type="none" w="med" len="med"/>
          </a:ln>
        </p:spPr>
      </p:cxnSp>
      <p:sp>
        <p:nvSpPr>
          <p:cNvPr id="384" name="Google Shape;384;p27"/>
          <p:cNvSpPr/>
          <p:nvPr/>
        </p:nvSpPr>
        <p:spPr>
          <a:xfrm>
            <a:off x="76200" y="4862107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hasDigit</a:t>
            </a:r>
            <a:endParaRPr/>
          </a:p>
        </p:txBody>
      </p:sp>
      <p:sp>
        <p:nvSpPr>
          <p:cNvPr id="385" name="Google Shape;385;p27"/>
          <p:cNvSpPr/>
          <p:nvPr/>
        </p:nvSpPr>
        <p:spPr>
          <a:xfrm>
            <a:off x="1981200" y="48006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isDDDD</a:t>
            </a:r>
            <a:endParaRPr/>
          </a:p>
        </p:txBody>
      </p:sp>
      <p:cxnSp>
        <p:nvCxnSpPr>
          <p:cNvPr id="386" name="Google Shape;386;p27"/>
          <p:cNvCxnSpPr>
            <a:stCxn id="359" idx="0"/>
            <a:endCxn id="384" idx="2"/>
          </p:cNvCxnSpPr>
          <p:nvPr/>
        </p:nvCxnSpPr>
        <p:spPr>
          <a:xfrm rot="5400000" flipH="1">
            <a:off x="3063663" y="2979525"/>
            <a:ext cx="329100" cy="4703700"/>
          </a:xfrm>
          <a:prstGeom prst="curvedConnector3">
            <a:avLst>
              <a:gd name="adj1" fmla="val 49988"/>
            </a:avLst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87" name="Google Shape;387;p27"/>
          <p:cNvCxnSpPr>
            <a:stCxn id="359" idx="0"/>
            <a:endCxn id="385" idx="2"/>
          </p:cNvCxnSpPr>
          <p:nvPr/>
        </p:nvCxnSpPr>
        <p:spPr>
          <a:xfrm rot="5400000" flipH="1">
            <a:off x="3985413" y="3901275"/>
            <a:ext cx="390600" cy="2798700"/>
          </a:xfrm>
          <a:prstGeom prst="curvedConnector3">
            <a:avLst>
              <a:gd name="adj1" fmla="val 99574"/>
            </a:avLst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388" name="Google Shape;388;p27"/>
          <p:cNvGrpSpPr/>
          <p:nvPr/>
        </p:nvGrpSpPr>
        <p:grpSpPr>
          <a:xfrm>
            <a:off x="36513" y="914400"/>
            <a:ext cx="5111750" cy="3767137"/>
            <a:chOff x="23" y="576"/>
            <a:chExt cx="3220" cy="2373"/>
          </a:xfrm>
        </p:grpSpPr>
        <p:sp>
          <p:nvSpPr>
            <p:cNvPr id="389" name="Google Shape;389;p27"/>
            <p:cNvSpPr txBox="1"/>
            <p:nvPr/>
          </p:nvSpPr>
          <p:spPr>
            <a:xfrm>
              <a:off x="49" y="1402"/>
              <a:ext cx="2690" cy="5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6800" rIns="90000" bIns="468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>
                <a:rPr lang="en-US" sz="2400" b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Where</a:t>
              </a: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was Sagan born?</a:t>
              </a:r>
              <a:b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2400">
                  <a:solidFill>
                    <a:srgbClr val="000000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🡪</a:t>
              </a: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type=</a:t>
              </a:r>
              <a:r>
                <a:rPr lang="en-US" sz="24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region</a:t>
              </a: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NEAR “Sagan”</a:t>
              </a:r>
              <a:endParaRPr/>
            </a:p>
          </p:txBody>
        </p:sp>
        <p:sp>
          <p:nvSpPr>
            <p:cNvPr id="390" name="Google Shape;390;p27"/>
            <p:cNvSpPr txBox="1"/>
            <p:nvPr/>
          </p:nvSpPr>
          <p:spPr>
            <a:xfrm>
              <a:off x="51" y="576"/>
              <a:ext cx="3192" cy="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6800" rIns="90000" bIns="468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Name a </a:t>
              </a:r>
              <a:r>
                <a:rPr lang="en-US" sz="2400" b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physicist</a:t>
              </a: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who searched</a:t>
              </a:r>
              <a:b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for intelligent life in the cosmos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>
                <a:rPr lang="en-US" sz="2400">
                  <a:solidFill>
                    <a:srgbClr val="000000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🡪</a:t>
              </a: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type=</a:t>
              </a:r>
              <a:r>
                <a:rPr lang="en-US" sz="24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physicist</a:t>
              </a: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NEAR “cosmos”…</a:t>
              </a:r>
              <a:endParaRPr/>
            </a:p>
          </p:txBody>
        </p:sp>
        <p:sp>
          <p:nvSpPr>
            <p:cNvPr id="391" name="Google Shape;391;p27"/>
            <p:cNvSpPr txBox="1"/>
            <p:nvPr/>
          </p:nvSpPr>
          <p:spPr>
            <a:xfrm>
              <a:off x="23" y="1968"/>
              <a:ext cx="2183" cy="9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6800" rIns="90000" bIns="468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>
                <a:rPr lang="en-US" sz="2400" b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When</a:t>
              </a: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was Sagan born?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>
                <a:rPr lang="en-US" sz="2400">
                  <a:solidFill>
                    <a:srgbClr val="000000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🡪</a:t>
              </a: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type=</a:t>
              </a:r>
              <a:r>
                <a:rPr lang="en-US" sz="24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time</a:t>
              </a:r>
              <a:br>
                <a:rPr lang="en-US" sz="24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pattern=</a:t>
              </a:r>
              <a:r>
                <a:rPr lang="en-US" sz="24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isDDDD</a:t>
              </a: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NEAR</a:t>
              </a:r>
              <a:b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“Sagan” “born”</a:t>
              </a:r>
              <a:endParaRPr/>
            </a:p>
          </p:txBody>
        </p:sp>
      </p:grpSp>
      <p:sp>
        <p:nvSpPr>
          <p:cNvPr id="392" name="Google Shape;392;p27"/>
          <p:cNvSpPr/>
          <p:nvPr/>
        </p:nvSpPr>
        <p:spPr>
          <a:xfrm>
            <a:off x="4953000" y="12192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abstraction</a:t>
            </a:r>
            <a:endParaRPr/>
          </a:p>
        </p:txBody>
      </p:sp>
      <p:sp>
        <p:nvSpPr>
          <p:cNvPr id="393" name="Google Shape;393;p27"/>
          <p:cNvSpPr/>
          <p:nvPr/>
        </p:nvSpPr>
        <p:spPr>
          <a:xfrm>
            <a:off x="3657600" y="33528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time</a:t>
            </a:r>
            <a:endParaRPr/>
          </a:p>
        </p:txBody>
      </p:sp>
      <p:cxnSp>
        <p:nvCxnSpPr>
          <p:cNvPr id="394" name="Google Shape;394;p27"/>
          <p:cNvCxnSpPr>
            <a:stCxn id="393" idx="0"/>
            <a:endCxn id="392" idx="2"/>
          </p:cNvCxnSpPr>
          <p:nvPr/>
        </p:nvCxnSpPr>
        <p:spPr>
          <a:xfrm rot="10800000" flipH="1">
            <a:off x="4457700" y="1524000"/>
            <a:ext cx="1295400" cy="1828800"/>
          </a:xfrm>
          <a:prstGeom prst="straightConnector1">
            <a:avLst/>
          </a:prstGeom>
          <a:noFill/>
          <a:ln w="9525" cap="flat" cmpd="sng">
            <a:solidFill>
              <a:srgbClr val="80808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395" name="Google Shape;395;p27"/>
          <p:cNvSpPr/>
          <p:nvPr/>
        </p:nvSpPr>
        <p:spPr>
          <a:xfrm>
            <a:off x="3429000" y="3886200"/>
            <a:ext cx="1600200" cy="304800"/>
          </a:xfrm>
          <a:prstGeom prst="flowChartTerminator">
            <a:avLst/>
          </a:prstGeom>
          <a:solidFill>
            <a:srgbClr val="FFCC99"/>
          </a:solidFill>
          <a:ln w="9525" cap="flat" cmpd="sng">
            <a:solidFill>
              <a:srgbClr val="80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year</a:t>
            </a:r>
            <a:endParaRPr/>
          </a:p>
        </p:txBody>
      </p:sp>
      <p:cxnSp>
        <p:nvCxnSpPr>
          <p:cNvPr id="396" name="Google Shape;396;p27"/>
          <p:cNvCxnSpPr>
            <a:stCxn id="395" idx="0"/>
            <a:endCxn id="393" idx="2"/>
          </p:cNvCxnSpPr>
          <p:nvPr/>
        </p:nvCxnSpPr>
        <p:spPr>
          <a:xfrm rot="10800000" flipH="1">
            <a:off x="4229100" y="3657600"/>
            <a:ext cx="228600" cy="228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397" name="Google Shape;397;p27"/>
          <p:cNvCxnSpPr>
            <a:stCxn id="359" idx="0"/>
            <a:endCxn id="395" idx="2"/>
          </p:cNvCxnSpPr>
          <p:nvPr/>
        </p:nvCxnSpPr>
        <p:spPr>
          <a:xfrm rot="5400000" flipH="1">
            <a:off x="4252113" y="4167975"/>
            <a:ext cx="1305000" cy="1350900"/>
          </a:xfrm>
          <a:prstGeom prst="curvedConnector3">
            <a:avLst>
              <a:gd name="adj1" fmla="val 99873"/>
            </a:avLst>
          </a:prstGeom>
          <a:noFill/>
          <a:ln w="9525" cap="flat" cmpd="sng">
            <a:solidFill>
              <a:srgbClr val="000000"/>
            </a:solidFill>
            <a:prstDash val="dash"/>
            <a:miter lim="800000"/>
            <a:headEnd type="none" w="med" len="med"/>
            <a:tailEnd type="none" w="med" len="med"/>
          </a:ln>
        </p:spPr>
      </p:cxnSp>
      <p:sp>
        <p:nvSpPr>
          <p:cNvPr id="398" name="Google Shape;398;p27"/>
          <p:cNvSpPr txBox="1"/>
          <p:nvPr/>
        </p:nvSpPr>
        <p:spPr>
          <a:xfrm>
            <a:off x="7850188" y="1639888"/>
            <a:ext cx="671512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is-a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28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Mining the Web as a noisy database</a:t>
            </a:r>
            <a:endParaRPr/>
          </a:p>
        </p:txBody>
      </p:sp>
      <p:pic>
        <p:nvPicPr>
          <p:cNvPr id="405" name="Google Shape;405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066800"/>
            <a:ext cx="4679950" cy="176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288" y="3489325"/>
            <a:ext cx="9113837" cy="3163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48200" y="1098550"/>
            <a:ext cx="4405313" cy="164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29"/>
          <p:cNvSpPr txBox="1">
            <a:spLocks noGrp="1"/>
          </p:cNvSpPr>
          <p:nvPr>
            <p:ph type="title"/>
          </p:nvPr>
        </p:nvSpPr>
        <p:spPr>
          <a:xfrm>
            <a:off x="228600" y="58738"/>
            <a:ext cx="8686800" cy="796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Mining Web tables</a:t>
            </a:r>
            <a:endParaRPr/>
          </a:p>
        </p:txBody>
      </p:sp>
      <p:pic>
        <p:nvPicPr>
          <p:cNvPr id="414" name="Google Shape;414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4400" y="785813"/>
            <a:ext cx="7315200" cy="2871787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29"/>
          <p:cNvSpPr txBox="1">
            <a:spLocks noGrp="1"/>
          </p:cNvSpPr>
          <p:nvPr>
            <p:ph type="body" idx="1"/>
          </p:nvPr>
        </p:nvSpPr>
        <p:spPr>
          <a:xfrm>
            <a:off x="228600" y="3824288"/>
            <a:ext cx="8688388" cy="2725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“Organically grown” Web tables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Much relational information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No coordinated schema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Use social entity and type catalogs to label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0" name="Google Shape;120;p3"/>
          <p:cNvCxnSpPr/>
          <p:nvPr/>
        </p:nvCxnSpPr>
        <p:spPr>
          <a:xfrm>
            <a:off x="685800" y="685800"/>
            <a:ext cx="76200" cy="617220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1" name="Google Shape;121;p3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Highlights</a:t>
            </a:r>
            <a:endParaRPr/>
          </a:p>
        </p:txBody>
      </p:sp>
      <p:sp>
        <p:nvSpPr>
          <p:cNvPr id="122" name="Google Shape;122;p3"/>
          <p:cNvSpPr/>
          <p:nvPr/>
        </p:nvSpPr>
        <p:spPr>
          <a:xfrm>
            <a:off x="327025" y="2209800"/>
            <a:ext cx="719138" cy="4048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1992</a:t>
            </a:r>
            <a:endParaRPr/>
          </a:p>
        </p:txBody>
      </p:sp>
      <p:sp>
        <p:nvSpPr>
          <p:cNvPr id="123" name="Google Shape;123;p3"/>
          <p:cNvSpPr/>
          <p:nvPr/>
        </p:nvSpPr>
        <p:spPr>
          <a:xfrm>
            <a:off x="327025" y="2667000"/>
            <a:ext cx="719138" cy="4048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1994</a:t>
            </a:r>
            <a:endParaRPr/>
          </a:p>
        </p:txBody>
      </p:sp>
      <p:sp>
        <p:nvSpPr>
          <p:cNvPr id="124" name="Google Shape;124;p3"/>
          <p:cNvSpPr/>
          <p:nvPr/>
        </p:nvSpPr>
        <p:spPr>
          <a:xfrm>
            <a:off x="327025" y="3565525"/>
            <a:ext cx="719138" cy="4048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1996</a:t>
            </a:r>
            <a:endParaRPr/>
          </a:p>
        </p:txBody>
      </p:sp>
      <p:sp>
        <p:nvSpPr>
          <p:cNvPr id="125" name="Google Shape;125;p3"/>
          <p:cNvSpPr/>
          <p:nvPr/>
        </p:nvSpPr>
        <p:spPr>
          <a:xfrm>
            <a:off x="327025" y="4022725"/>
            <a:ext cx="719138" cy="4048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1998</a:t>
            </a:r>
            <a:endParaRPr/>
          </a:p>
        </p:txBody>
      </p:sp>
      <p:sp>
        <p:nvSpPr>
          <p:cNvPr id="126" name="Google Shape;126;p3"/>
          <p:cNvSpPr/>
          <p:nvPr/>
        </p:nvSpPr>
        <p:spPr>
          <a:xfrm>
            <a:off x="327025" y="4479925"/>
            <a:ext cx="719138" cy="4048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2003</a:t>
            </a:r>
            <a:endParaRPr/>
          </a:p>
        </p:txBody>
      </p:sp>
      <p:sp>
        <p:nvSpPr>
          <p:cNvPr id="127" name="Google Shape;127;p3"/>
          <p:cNvSpPr txBox="1"/>
          <p:nvPr/>
        </p:nvSpPr>
        <p:spPr>
          <a:xfrm>
            <a:off x="1447800" y="2743200"/>
            <a:ext cx="3621088" cy="374650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C0C0C0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Netscape, Yahoo! founded</a:t>
            </a:r>
            <a:endParaRPr/>
          </a:p>
        </p:txBody>
      </p:sp>
      <p:sp>
        <p:nvSpPr>
          <p:cNvPr id="128" name="Google Shape;128;p3"/>
          <p:cNvSpPr txBox="1"/>
          <p:nvPr/>
        </p:nvSpPr>
        <p:spPr>
          <a:xfrm>
            <a:off x="1447800" y="2286000"/>
            <a:ext cx="4197350" cy="374650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C0C0C0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Mosaic Web brower developed</a:t>
            </a:r>
            <a:endParaRPr/>
          </a:p>
        </p:txBody>
      </p:sp>
      <p:sp>
        <p:nvSpPr>
          <p:cNvPr id="129" name="Google Shape;129;p3"/>
          <p:cNvSpPr txBox="1"/>
          <p:nvPr/>
        </p:nvSpPr>
        <p:spPr>
          <a:xfrm>
            <a:off x="1447800" y="685800"/>
            <a:ext cx="7696200" cy="1108075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C0C0C0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Arthur C. Clarke predicts that satellites would "bring the accumulated knowledge of the world to your fingertips" using a console combining the functionality of the photocopier, telephone, television and a small computer, allowing data transfer and video conferencing around the globe.</a:t>
            </a:r>
            <a:endParaRPr/>
          </a:p>
        </p:txBody>
      </p:sp>
      <p:sp>
        <p:nvSpPr>
          <p:cNvPr id="130" name="Google Shape;130;p3"/>
          <p:cNvSpPr/>
          <p:nvPr/>
        </p:nvSpPr>
        <p:spPr>
          <a:xfrm>
            <a:off x="327025" y="1050925"/>
            <a:ext cx="719138" cy="4048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1970</a:t>
            </a:r>
            <a:endParaRPr/>
          </a:p>
        </p:txBody>
      </p:sp>
      <p:sp>
        <p:nvSpPr>
          <p:cNvPr id="131" name="Google Shape;131;p3"/>
          <p:cNvSpPr/>
          <p:nvPr/>
        </p:nvSpPr>
        <p:spPr>
          <a:xfrm>
            <a:off x="327025" y="1752600"/>
            <a:ext cx="719138" cy="4048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1990</a:t>
            </a:r>
            <a:endParaRPr/>
          </a:p>
        </p:txBody>
      </p:sp>
      <p:sp>
        <p:nvSpPr>
          <p:cNvPr id="132" name="Google Shape;132;p3"/>
          <p:cNvSpPr txBox="1"/>
          <p:nvPr/>
        </p:nvSpPr>
        <p:spPr>
          <a:xfrm>
            <a:off x="1447800" y="1905000"/>
            <a:ext cx="5694363" cy="314325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C0C0C0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 Berners-Lee &amp;co build first prototype at CERN</a:t>
            </a:r>
            <a:endParaRPr/>
          </a:p>
        </p:txBody>
      </p:sp>
      <p:sp>
        <p:nvSpPr>
          <p:cNvPr id="133" name="Google Shape;133;p3"/>
          <p:cNvSpPr txBox="1"/>
          <p:nvPr/>
        </p:nvSpPr>
        <p:spPr>
          <a:xfrm>
            <a:off x="1447800" y="3625850"/>
            <a:ext cx="5113338" cy="374650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C0C0C0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Backrub, later called Google, founded</a:t>
            </a:r>
            <a:endParaRPr/>
          </a:p>
        </p:txBody>
      </p:sp>
      <p:sp>
        <p:nvSpPr>
          <p:cNvPr id="134" name="Google Shape;134;p3"/>
          <p:cNvSpPr txBox="1"/>
          <p:nvPr/>
        </p:nvSpPr>
        <p:spPr>
          <a:xfrm>
            <a:off x="1447800" y="4038600"/>
            <a:ext cx="5654675" cy="374650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C0C0C0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Goto.com introduces paid search and ads</a:t>
            </a:r>
            <a:endParaRPr/>
          </a:p>
        </p:txBody>
      </p:sp>
      <p:sp>
        <p:nvSpPr>
          <p:cNvPr id="135" name="Google Shape;135;p3"/>
          <p:cNvSpPr txBox="1"/>
          <p:nvPr/>
        </p:nvSpPr>
        <p:spPr>
          <a:xfrm>
            <a:off x="1447800" y="4495800"/>
            <a:ext cx="3622675" cy="374650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C0C0C0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Google launches AdSense</a:t>
            </a:r>
            <a:endParaRPr/>
          </a:p>
        </p:txBody>
      </p:sp>
      <p:sp>
        <p:nvSpPr>
          <p:cNvPr id="136" name="Google Shape;136;p3"/>
          <p:cNvSpPr/>
          <p:nvPr/>
        </p:nvSpPr>
        <p:spPr>
          <a:xfrm>
            <a:off x="327025" y="5386388"/>
            <a:ext cx="719138" cy="4048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2005</a:t>
            </a:r>
            <a:endParaRPr/>
          </a:p>
        </p:txBody>
      </p:sp>
      <p:sp>
        <p:nvSpPr>
          <p:cNvPr id="137" name="Google Shape;137;p3"/>
          <p:cNvSpPr txBox="1"/>
          <p:nvPr/>
        </p:nvSpPr>
        <p:spPr>
          <a:xfrm>
            <a:off x="1447800" y="5416550"/>
            <a:ext cx="2435225" cy="374650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C0C0C0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YouTube founded</a:t>
            </a:r>
            <a:endParaRPr/>
          </a:p>
        </p:txBody>
      </p:sp>
      <p:sp>
        <p:nvSpPr>
          <p:cNvPr id="138" name="Google Shape;138;p3"/>
          <p:cNvSpPr/>
          <p:nvPr/>
        </p:nvSpPr>
        <p:spPr>
          <a:xfrm>
            <a:off x="327025" y="5867400"/>
            <a:ext cx="719138" cy="4048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2006</a:t>
            </a:r>
            <a:endParaRPr/>
          </a:p>
        </p:txBody>
      </p:sp>
      <p:sp>
        <p:nvSpPr>
          <p:cNvPr id="139" name="Google Shape;139;p3"/>
          <p:cNvSpPr txBox="1"/>
          <p:nvPr/>
        </p:nvSpPr>
        <p:spPr>
          <a:xfrm>
            <a:off x="1447800" y="5867400"/>
            <a:ext cx="2111375" cy="374650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C0C0C0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Twitter founded</a:t>
            </a:r>
            <a:endParaRPr/>
          </a:p>
        </p:txBody>
      </p:sp>
      <p:sp>
        <p:nvSpPr>
          <p:cNvPr id="140" name="Google Shape;140;p3"/>
          <p:cNvSpPr/>
          <p:nvPr/>
        </p:nvSpPr>
        <p:spPr>
          <a:xfrm>
            <a:off x="327025" y="3124200"/>
            <a:ext cx="719138" cy="4048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1995</a:t>
            </a:r>
            <a:endParaRPr/>
          </a:p>
        </p:txBody>
      </p:sp>
      <p:sp>
        <p:nvSpPr>
          <p:cNvPr id="141" name="Google Shape;141;p3"/>
          <p:cNvSpPr txBox="1"/>
          <p:nvPr/>
        </p:nvSpPr>
        <p:spPr>
          <a:xfrm>
            <a:off x="1447800" y="3206750"/>
            <a:ext cx="6249988" cy="374650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C0C0C0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Alta Vista launched by Digital Equipment Corp</a:t>
            </a:r>
            <a:endParaRPr/>
          </a:p>
        </p:txBody>
      </p:sp>
      <p:sp>
        <p:nvSpPr>
          <p:cNvPr id="142" name="Google Shape;142;p3"/>
          <p:cNvSpPr/>
          <p:nvPr/>
        </p:nvSpPr>
        <p:spPr>
          <a:xfrm>
            <a:off x="327025" y="6324600"/>
            <a:ext cx="719138" cy="4048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2009</a:t>
            </a:r>
            <a:endParaRPr/>
          </a:p>
        </p:txBody>
      </p:sp>
      <p:sp>
        <p:nvSpPr>
          <p:cNvPr id="143" name="Google Shape;143;p3"/>
          <p:cNvSpPr txBox="1"/>
          <p:nvPr/>
        </p:nvSpPr>
        <p:spPr>
          <a:xfrm>
            <a:off x="1447800" y="6400800"/>
            <a:ext cx="3671888" cy="374650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C0C0C0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Bing launched by Microsoft</a:t>
            </a:r>
            <a:endParaRPr/>
          </a:p>
        </p:txBody>
      </p:sp>
      <p:sp>
        <p:nvSpPr>
          <p:cNvPr id="144" name="Google Shape;144;p3"/>
          <p:cNvSpPr/>
          <p:nvPr/>
        </p:nvSpPr>
        <p:spPr>
          <a:xfrm>
            <a:off x="328613" y="4929188"/>
            <a:ext cx="719137" cy="4048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2004</a:t>
            </a:r>
            <a:endParaRPr/>
          </a:p>
        </p:txBody>
      </p:sp>
      <p:sp>
        <p:nvSpPr>
          <p:cNvPr id="145" name="Google Shape;145;p3"/>
          <p:cNvSpPr txBox="1"/>
          <p:nvPr/>
        </p:nvSpPr>
        <p:spPr>
          <a:xfrm>
            <a:off x="1447800" y="4959350"/>
            <a:ext cx="2536825" cy="374650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rgbClr val="C0C0C0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Facebook founded</a:t>
            </a:r>
            <a:endParaRPr/>
          </a:p>
        </p:txBody>
      </p:sp>
      <p:cxnSp>
        <p:nvCxnSpPr>
          <p:cNvPr id="146" name="Google Shape;146;p3"/>
          <p:cNvCxnSpPr>
            <a:stCxn id="130" idx="3"/>
            <a:endCxn id="129" idx="1"/>
          </p:cNvCxnSpPr>
          <p:nvPr/>
        </p:nvCxnSpPr>
        <p:spPr>
          <a:xfrm rot="10800000" flipH="1">
            <a:off x="1046163" y="1239832"/>
            <a:ext cx="401700" cy="13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7" name="Google Shape;147;p3"/>
          <p:cNvCxnSpPr>
            <a:stCxn id="131" idx="3"/>
            <a:endCxn id="132" idx="1"/>
          </p:cNvCxnSpPr>
          <p:nvPr/>
        </p:nvCxnSpPr>
        <p:spPr>
          <a:xfrm>
            <a:off x="1046163" y="1955007"/>
            <a:ext cx="401700" cy="107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8" name="Google Shape;148;p3"/>
          <p:cNvCxnSpPr>
            <a:stCxn id="122" idx="3"/>
            <a:endCxn id="128" idx="1"/>
          </p:cNvCxnSpPr>
          <p:nvPr/>
        </p:nvCxnSpPr>
        <p:spPr>
          <a:xfrm>
            <a:off x="1046163" y="2412207"/>
            <a:ext cx="401700" cy="6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9" name="Google Shape;149;p3"/>
          <p:cNvCxnSpPr>
            <a:stCxn id="123" idx="3"/>
            <a:endCxn id="127" idx="1"/>
          </p:cNvCxnSpPr>
          <p:nvPr/>
        </p:nvCxnSpPr>
        <p:spPr>
          <a:xfrm>
            <a:off x="1046163" y="2869407"/>
            <a:ext cx="401700" cy="6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3"/>
          <p:cNvCxnSpPr>
            <a:stCxn id="140" idx="3"/>
            <a:endCxn id="141" idx="1"/>
          </p:cNvCxnSpPr>
          <p:nvPr/>
        </p:nvCxnSpPr>
        <p:spPr>
          <a:xfrm>
            <a:off x="1046163" y="3326607"/>
            <a:ext cx="401700" cy="67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1" name="Google Shape;151;p3"/>
          <p:cNvCxnSpPr>
            <a:stCxn id="124" idx="3"/>
            <a:endCxn id="133" idx="1"/>
          </p:cNvCxnSpPr>
          <p:nvPr/>
        </p:nvCxnSpPr>
        <p:spPr>
          <a:xfrm>
            <a:off x="1046163" y="3767932"/>
            <a:ext cx="401700" cy="45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2" name="Google Shape;152;p3"/>
          <p:cNvCxnSpPr>
            <a:stCxn id="125" idx="3"/>
            <a:endCxn id="134" idx="1"/>
          </p:cNvCxnSpPr>
          <p:nvPr/>
        </p:nvCxnSpPr>
        <p:spPr>
          <a:xfrm>
            <a:off x="1046163" y="4225132"/>
            <a:ext cx="401700" cy="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3" name="Google Shape;153;p3"/>
          <p:cNvCxnSpPr>
            <a:stCxn id="126" idx="3"/>
            <a:endCxn id="135" idx="1"/>
          </p:cNvCxnSpPr>
          <p:nvPr/>
        </p:nvCxnSpPr>
        <p:spPr>
          <a:xfrm>
            <a:off x="1046163" y="4682332"/>
            <a:ext cx="401700" cy="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4" name="Google Shape;154;p3"/>
          <p:cNvCxnSpPr>
            <a:stCxn id="144" idx="3"/>
            <a:endCxn id="145" idx="1"/>
          </p:cNvCxnSpPr>
          <p:nvPr/>
        </p:nvCxnSpPr>
        <p:spPr>
          <a:xfrm>
            <a:off x="1047750" y="5131594"/>
            <a:ext cx="400200" cy="15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155;p3"/>
          <p:cNvCxnSpPr>
            <a:stCxn id="136" idx="3"/>
            <a:endCxn id="137" idx="1"/>
          </p:cNvCxnSpPr>
          <p:nvPr/>
        </p:nvCxnSpPr>
        <p:spPr>
          <a:xfrm>
            <a:off x="1046163" y="5588794"/>
            <a:ext cx="401700" cy="15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6" name="Google Shape;156;p3"/>
          <p:cNvCxnSpPr>
            <a:endCxn id="139" idx="1"/>
          </p:cNvCxnSpPr>
          <p:nvPr/>
        </p:nvCxnSpPr>
        <p:spPr>
          <a:xfrm rot="10800000" flipH="1">
            <a:off x="1066800" y="6054725"/>
            <a:ext cx="381000" cy="41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7" name="Google Shape;157;p3"/>
          <p:cNvCxnSpPr>
            <a:stCxn id="142" idx="3"/>
            <a:endCxn id="143" idx="1"/>
          </p:cNvCxnSpPr>
          <p:nvPr/>
        </p:nvCxnSpPr>
        <p:spPr>
          <a:xfrm>
            <a:off x="1046163" y="6527007"/>
            <a:ext cx="401700" cy="61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8" name="Google Shape;158;p3"/>
          <p:cNvSpPr/>
          <p:nvPr/>
        </p:nvSpPr>
        <p:spPr>
          <a:xfrm>
            <a:off x="6400800" y="2362200"/>
            <a:ext cx="1905000" cy="533400"/>
          </a:xfrm>
          <a:prstGeom prst="flowChartPunchedTape">
            <a:avLst/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Crawling</a:t>
            </a:r>
            <a:endParaRPr/>
          </a:p>
        </p:txBody>
      </p:sp>
      <p:sp>
        <p:nvSpPr>
          <p:cNvPr id="159" name="Google Shape;159;p3"/>
          <p:cNvSpPr/>
          <p:nvPr/>
        </p:nvSpPr>
        <p:spPr>
          <a:xfrm>
            <a:off x="7162800" y="2743200"/>
            <a:ext cx="1905000" cy="533400"/>
          </a:xfrm>
          <a:prstGeom prst="flowChartPunchedTape">
            <a:avLst/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Indexing</a:t>
            </a:r>
            <a:endParaRPr/>
          </a:p>
        </p:txBody>
      </p:sp>
      <p:sp>
        <p:nvSpPr>
          <p:cNvPr id="160" name="Google Shape;160;p3"/>
          <p:cNvSpPr/>
          <p:nvPr/>
        </p:nvSpPr>
        <p:spPr>
          <a:xfrm>
            <a:off x="7162800" y="3505200"/>
            <a:ext cx="1905000" cy="533400"/>
          </a:xfrm>
          <a:prstGeom prst="flowChartPunchedTape">
            <a:avLst/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PageRank</a:t>
            </a:r>
            <a:endParaRPr/>
          </a:p>
        </p:txBody>
      </p:sp>
      <p:sp>
        <p:nvSpPr>
          <p:cNvPr id="161" name="Google Shape;161;p3"/>
          <p:cNvSpPr/>
          <p:nvPr/>
        </p:nvSpPr>
        <p:spPr>
          <a:xfrm>
            <a:off x="5334000" y="4343400"/>
            <a:ext cx="1905000" cy="533400"/>
          </a:xfrm>
          <a:prstGeom prst="flowChartPunchedTape">
            <a:avLst/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Text mining</a:t>
            </a:r>
            <a:endParaRPr/>
          </a:p>
        </p:txBody>
      </p:sp>
      <p:sp>
        <p:nvSpPr>
          <p:cNvPr id="162" name="Google Shape;162;p3"/>
          <p:cNvSpPr/>
          <p:nvPr/>
        </p:nvSpPr>
        <p:spPr>
          <a:xfrm>
            <a:off x="7162800" y="4648200"/>
            <a:ext cx="1905000" cy="533400"/>
          </a:xfrm>
          <a:prstGeom prst="flowChartPunchedTape">
            <a:avLst/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Auctions</a:t>
            </a:r>
            <a:endParaRPr/>
          </a:p>
        </p:txBody>
      </p:sp>
      <p:sp>
        <p:nvSpPr>
          <p:cNvPr id="163" name="Google Shape;163;p3"/>
          <p:cNvSpPr/>
          <p:nvPr/>
        </p:nvSpPr>
        <p:spPr>
          <a:xfrm>
            <a:off x="6400800" y="5105400"/>
            <a:ext cx="2133600" cy="533400"/>
          </a:xfrm>
          <a:prstGeom prst="flowChartPunchedTape">
            <a:avLst/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Personalization</a:t>
            </a:r>
            <a:endParaRPr/>
          </a:p>
        </p:txBody>
      </p:sp>
      <p:sp>
        <p:nvSpPr>
          <p:cNvPr id="164" name="Google Shape;164;p3"/>
          <p:cNvSpPr/>
          <p:nvPr/>
        </p:nvSpPr>
        <p:spPr>
          <a:xfrm>
            <a:off x="4267200" y="5029200"/>
            <a:ext cx="2133600" cy="533400"/>
          </a:xfrm>
          <a:prstGeom prst="flowChartPunchedTape">
            <a:avLst/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Social media</a:t>
            </a:r>
            <a:endParaRPr/>
          </a:p>
        </p:txBody>
      </p:sp>
      <p:sp>
        <p:nvSpPr>
          <p:cNvPr id="165" name="Google Shape;165;p3"/>
          <p:cNvSpPr/>
          <p:nvPr/>
        </p:nvSpPr>
        <p:spPr>
          <a:xfrm>
            <a:off x="4343400" y="5562600"/>
            <a:ext cx="2133600" cy="838200"/>
          </a:xfrm>
          <a:prstGeom prst="flowChartPunchedTape">
            <a:avLst/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Collaborative</a:t>
            </a:r>
            <a:b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filtering</a:t>
            </a:r>
            <a:endParaRPr/>
          </a:p>
        </p:txBody>
      </p:sp>
      <p:sp>
        <p:nvSpPr>
          <p:cNvPr id="166" name="Google Shape;166;p3"/>
          <p:cNvSpPr/>
          <p:nvPr/>
        </p:nvSpPr>
        <p:spPr>
          <a:xfrm>
            <a:off x="6781800" y="5486400"/>
            <a:ext cx="2362200" cy="990600"/>
          </a:xfrm>
          <a:prstGeom prst="flowChartPunchedTape">
            <a:avLst/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Query+click</a:t>
            </a:r>
            <a:b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log mining</a:t>
            </a:r>
            <a:endParaRPr/>
          </a:p>
        </p:txBody>
      </p:sp>
      <p:sp>
        <p:nvSpPr>
          <p:cNvPr id="167" name="Google Shape;167;p3"/>
          <p:cNvSpPr/>
          <p:nvPr/>
        </p:nvSpPr>
        <p:spPr>
          <a:xfrm>
            <a:off x="5181600" y="6248400"/>
            <a:ext cx="2362200" cy="533400"/>
          </a:xfrm>
          <a:prstGeom prst="flowChartPunchedTape">
            <a:avLst/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Local search</a:t>
            </a:r>
            <a:endParaRPr/>
          </a:p>
        </p:txBody>
      </p:sp>
      <p:sp>
        <p:nvSpPr>
          <p:cNvPr id="168" name="Google Shape;168;p3"/>
          <p:cNvSpPr/>
          <p:nvPr/>
        </p:nvSpPr>
        <p:spPr>
          <a:xfrm>
            <a:off x="7239000" y="4038600"/>
            <a:ext cx="1905000" cy="533400"/>
          </a:xfrm>
          <a:prstGeom prst="flowChartPunchedTape">
            <a:avLst/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De-spamming</a:t>
            </a:r>
            <a:endParaRPr/>
          </a:p>
        </p:txBody>
      </p:sp>
      <p:sp>
        <p:nvSpPr>
          <p:cNvPr id="169" name="Google Shape;169;p3"/>
          <p:cNvSpPr/>
          <p:nvPr/>
        </p:nvSpPr>
        <p:spPr>
          <a:xfrm>
            <a:off x="7239000" y="1828800"/>
            <a:ext cx="1905000" cy="533400"/>
          </a:xfrm>
          <a:prstGeom prst="flowChartPunchedTape">
            <a:avLst/>
          </a:prstGeom>
          <a:solidFill>
            <a:srgbClr val="FFFFCC"/>
          </a:solidFill>
          <a:ln w="9525" cap="flat" cmpd="sng">
            <a:solidFill>
              <a:schemeClr val="l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Infrastructure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0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8388" cy="611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Small answer subgraph search</a:t>
            </a:r>
            <a:endParaRPr/>
          </a:p>
        </p:txBody>
      </p:sp>
      <p:pic>
        <p:nvPicPr>
          <p:cNvPr id="422" name="Google Shape;422;p30"/>
          <p:cNvPicPr preferRelativeResize="0"/>
          <p:nvPr/>
        </p:nvPicPr>
        <p:blipFill rotWithShape="1">
          <a:blip r:embed="rId3">
            <a:alphaModFix/>
          </a:blip>
          <a:srcRect l="656" t="20003" r="9374" b="7500"/>
          <a:stretch/>
        </p:blipFill>
        <p:spPr>
          <a:xfrm>
            <a:off x="215900" y="869950"/>
            <a:ext cx="8775700" cy="530225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30"/>
          <p:cNvSpPr txBox="1"/>
          <p:nvPr/>
        </p:nvSpPr>
        <p:spPr>
          <a:xfrm>
            <a:off x="914400" y="6096000"/>
            <a:ext cx="4433888" cy="471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9933"/>
              </a:buClr>
              <a:buSzPts val="2400"/>
              <a:buFont typeface="Times New Roman"/>
              <a:buNone/>
            </a:pPr>
            <a:r>
              <a:rPr lang="en-US" sz="2400" u="sng">
                <a:solidFill>
                  <a:srgbClr val="FF9933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http://www.cse.iitb.ac.in/banks/</a:t>
            </a: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1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Bootstrapping Web knowledge bases</a:t>
            </a:r>
            <a:endParaRPr/>
          </a:p>
        </p:txBody>
      </p:sp>
      <p:sp>
        <p:nvSpPr>
          <p:cNvPr id="430" name="Google Shape;430;p31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2118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Hearst, 1992; KnowItAll (Etzioni+ 2004)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T such as x, x and other Ts, x or other Ts, T x, x is a T, x is the only T, …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Google sets</a:t>
            </a:r>
            <a:endParaRPr/>
          </a:p>
        </p:txBody>
      </p:sp>
      <p:pic>
        <p:nvPicPr>
          <p:cNvPr id="431" name="Google Shape;431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52600" y="2813050"/>
            <a:ext cx="5969000" cy="374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2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Information carnivores at work</a:t>
            </a:r>
            <a:endParaRPr/>
          </a:p>
        </p:txBody>
      </p:sp>
      <p:graphicFrame>
        <p:nvGraphicFramePr>
          <p:cNvPr id="438" name="Google Shape;438;p32"/>
          <p:cNvGraphicFramePr/>
          <p:nvPr/>
        </p:nvGraphicFramePr>
        <p:xfrm>
          <a:off x="973138" y="1895475"/>
          <a:ext cx="4970462" cy="227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4" imgW="4970462" imgH="2273300" progId="">
                  <p:embed/>
                </p:oleObj>
              </mc:Choice>
              <mc:Fallback>
                <p:oleObj r:id="rId4" imgW="4970462" imgH="2273300" progId="">
                  <p:embed/>
                  <p:pic>
                    <p:nvPicPr>
                      <p:cNvPr id="438" name="Google Shape;438;p32"/>
                      <p:cNvPicPr preferRelativeResize="0"/>
                      <p:nvPr/>
                    </p:nvPicPr>
                    <p:blipFill rotWithShape="1">
                      <a:blip r:embed="rId5">
                        <a:alphaModFix/>
                      </a:blip>
                      <a:srcRect/>
                      <a:stretch/>
                    </p:blipFill>
                    <p:spPr>
                      <a:xfrm>
                        <a:off x="973138" y="1895475"/>
                        <a:ext cx="4970462" cy="227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9" name="Google Shape;439;p32"/>
          <p:cNvSpPr txBox="1">
            <a:spLocks noGrp="1"/>
          </p:cNvSpPr>
          <p:nvPr>
            <p:ph type="body" idx="1"/>
          </p:nvPr>
        </p:nvSpPr>
        <p:spPr>
          <a:xfrm>
            <a:off x="228600" y="4421188"/>
            <a:ext cx="8688388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800"/>
              <a:t>“Garth Brooks is a country” [singer],</a:t>
            </a:r>
            <a:br>
              <a:rPr lang="en-US" sz="2800"/>
            </a:br>
            <a:r>
              <a:rPr lang="en-US" sz="2800"/>
              <a:t>“gift such as wall” [clock]</a:t>
            </a:r>
            <a:endParaRPr/>
          </a:p>
          <a:p>
            <a:pPr marL="340995" lvl="0" indent="-340995" algn="l" rtl="0">
              <a:spcBef>
                <a:spcPts val="70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800"/>
              <a:t>“person like Paris” [Hilton],</a:t>
            </a:r>
            <a:br>
              <a:rPr lang="en-US" sz="2800"/>
            </a:br>
            <a:r>
              <a:rPr lang="en-US" sz="2800"/>
              <a:t>“researchers like Michael Jordan” (which one?)</a:t>
            </a:r>
            <a:endParaRPr/>
          </a:p>
        </p:txBody>
      </p:sp>
      <p:sp>
        <p:nvSpPr>
          <p:cNvPr id="440" name="Google Shape;440;p32"/>
          <p:cNvSpPr txBox="1"/>
          <p:nvPr/>
        </p:nvSpPr>
        <p:spPr>
          <a:xfrm>
            <a:off x="681038" y="914400"/>
            <a:ext cx="7318375" cy="728663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9933"/>
              </a:buClr>
              <a:buSzPts val="2000"/>
              <a:buFont typeface="Times New Roman"/>
              <a:buNone/>
            </a:pPr>
            <a:r>
              <a:rPr lang="en-US" sz="2000" u="sng">
                <a:solidFill>
                  <a:srgbClr val="FF9933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KO :: </a:t>
            </a:r>
            <a:r>
              <a:rPr lang="en-US" sz="2000" b="1">
                <a:solidFill>
                  <a:srgbClr val="FF9933"/>
                </a:solidFill>
                <a:latin typeface="Arial"/>
                <a:ea typeface="Arial"/>
                <a:cs typeface="Arial"/>
                <a:sym typeface="Arial"/>
              </a:rPr>
              <a:t>India Pakistan Cricket Series</a:t>
            </a:r>
            <a:br>
              <a:rPr lang="en-US" sz="2000" b="1">
                <a:solidFill>
                  <a:srgbClr val="FF99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web site by Khalid Omar, sort of live from Karachi, </a:t>
            </a:r>
            <a:r>
              <a:rPr lang="en-US" sz="2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Pakistan</a:t>
            </a: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</p:txBody>
      </p:sp>
      <p:sp>
        <p:nvSpPr>
          <p:cNvPr id="441" name="Google Shape;441;p32"/>
          <p:cNvSpPr/>
          <p:nvPr/>
        </p:nvSpPr>
        <p:spPr>
          <a:xfrm>
            <a:off x="6553200" y="1981200"/>
            <a:ext cx="2286000" cy="914400"/>
          </a:xfrm>
          <a:prstGeom prst="wedgeRoundRectCallout">
            <a:avLst>
              <a:gd name="adj1" fmla="val -79931"/>
              <a:gd name="adj2" fmla="val -34894"/>
              <a:gd name="adj3" fmla="val 16667"/>
            </a:avLst>
          </a:prstGeom>
          <a:solidFill>
            <a:srgbClr val="FFFF99"/>
          </a:solidFill>
          <a:ln w="9525" cap="flat" cmpd="sng">
            <a:solidFill>
              <a:srgbClr val="DDDDD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“cities such </a:t>
            </a:r>
            <a:b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 [probe]”</a:t>
            </a:r>
            <a:endParaRPr/>
          </a:p>
        </p:txBody>
      </p:sp>
      <p:sp>
        <p:nvSpPr>
          <p:cNvPr id="442" name="Google Shape;442;p32"/>
          <p:cNvSpPr txBox="1"/>
          <p:nvPr/>
        </p:nvSpPr>
        <p:spPr>
          <a:xfrm>
            <a:off x="6172200" y="3048000"/>
            <a:ext cx="2757488" cy="1190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“[probe] and other</a:t>
            </a:r>
            <a:b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cities”, “[probe] is a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city”, etc.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3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Sample output</a:t>
            </a:r>
            <a:endParaRPr/>
          </a:p>
        </p:txBody>
      </p:sp>
      <p:sp>
        <p:nvSpPr>
          <p:cNvPr id="449" name="Google Shape;449;p33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author; “Harry Potter”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J K Rowling, Ron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person; “Eiffel Tower”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Gustave, (Eiffel), Paris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director; Swades movie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Ashutosh Gowariker, Ashutosh Gowarikar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What can search engines do to help?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Cluster mentions and assign IDs 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Allow queries for IDs — expensive!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“Harry Potter” context in “Ron is an author”</a:t>
            </a:r>
            <a:endParaRPr/>
          </a:p>
        </p:txBody>
      </p:sp>
      <p:sp>
        <p:nvSpPr>
          <p:cNvPr id="450" name="Google Shape;450;p33"/>
          <p:cNvSpPr/>
          <p:nvPr/>
        </p:nvSpPr>
        <p:spPr>
          <a:xfrm>
            <a:off x="5791200" y="1219200"/>
            <a:ext cx="2895600" cy="1295400"/>
          </a:xfrm>
          <a:prstGeom prst="wedgeRoundRectCallout">
            <a:avLst>
              <a:gd name="adj1" fmla="val -88486"/>
              <a:gd name="adj2" fmla="val 70588"/>
              <a:gd name="adj3" fmla="val 16667"/>
            </a:avLst>
          </a:prstGeom>
          <a:solidFill>
            <a:srgbClr val="FFFF99"/>
          </a:solidFill>
          <a:ln w="9525" cap="flat" cmpd="sng">
            <a:solidFill>
              <a:srgbClr val="DDDDD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1" name="Google Shape;451;p33"/>
          <p:cNvSpPr/>
          <p:nvPr/>
        </p:nvSpPr>
        <p:spPr>
          <a:xfrm>
            <a:off x="5791200" y="1219200"/>
            <a:ext cx="2895600" cy="1295400"/>
          </a:xfrm>
          <a:prstGeom prst="wedgeRoundRectCallout">
            <a:avLst>
              <a:gd name="adj1" fmla="val -116120"/>
              <a:gd name="adj2" fmla="val -16667"/>
              <a:gd name="adj3" fmla="val 16667"/>
            </a:avLst>
          </a:prstGeom>
          <a:solidFill>
            <a:srgbClr val="FFFF99"/>
          </a:solidFill>
          <a:ln w="9525" cap="flat" cmpd="sng">
            <a:solidFill>
              <a:srgbClr val="DDDDD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Ambiguity and</a:t>
            </a:r>
            <a:b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extremely skewed</a:t>
            </a:r>
            <a:b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 popularity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4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Summary</a:t>
            </a:r>
            <a:endParaRPr/>
          </a:p>
        </p:txBody>
      </p:sp>
      <p:sp>
        <p:nvSpPr>
          <p:cNvPr id="457" name="Google Shape;457;p34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6800" cy="57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Large scale text analysis and search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Interface between unstructured text and structured knowledge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Mix of theory and practice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Applies algorithms, statistics, machine learning to the text + structured data domains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CS635 and CS728</a:t>
            </a:r>
            <a:endParaRPr/>
          </a:p>
        </p:txBody>
      </p:sp>
      <p:sp>
        <p:nvSpPr>
          <p:cNvPr id="175" name="Google Shape;175;p4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6800" cy="57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CS635 = Web search and mining = first course on Web information retrieval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/>
              <a:t>Indexing, query processing, ranking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/>
              <a:t>Corpus and document models, text mining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/>
              <a:t>Hyperlinks and social network analysis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/>
              <a:t>Large scale data analysis: “big data”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CS728 = Organization of Web information = second course with more recent topics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/>
              <a:t>Bootstrapping knowledge bases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/>
              <a:t>Named entity and relation recognition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/>
              <a:t>Open domain knowledge extraction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/>
              <a:t>Semantic annotations and search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5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Administrivia</a:t>
            </a:r>
            <a:endParaRPr/>
          </a:p>
        </p:txBody>
      </p:sp>
      <p:sp>
        <p:nvSpPr>
          <p:cNvPr id="182" name="Google Shape;182;p5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Course material will be on Moodle</a:t>
            </a:r>
            <a:endParaRPr/>
          </a:p>
          <a:p>
            <a:pPr marL="340995" lvl="0" indent="-340995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Schedule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goog.gl/GxDW2g</a:t>
            </a:r>
            <a:endParaRPr/>
          </a:p>
          <a:p>
            <a:pPr marL="340995" lvl="0" indent="-340995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Meant primarily for Mtech</a:t>
            </a:r>
            <a:r>
              <a:rPr lang="en-US" b="1"/>
              <a:t>1</a:t>
            </a:r>
            <a:r>
              <a:rPr lang="en-US"/>
              <a:t>, Btech</a:t>
            </a:r>
            <a:r>
              <a:rPr lang="en-US" b="1"/>
              <a:t>3</a:t>
            </a:r>
            <a:r>
              <a:rPr lang="en-US"/>
              <a:t>,</a:t>
            </a:r>
            <a:r>
              <a:rPr lang="en-US" b="1"/>
              <a:t> PhD</a:t>
            </a:r>
            <a:endParaRPr/>
          </a:p>
          <a:p>
            <a:pPr marL="340995" lvl="0" indent="-340995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Mtech2, Btech4 ok but too late for research?</a:t>
            </a:r>
            <a:endParaRPr/>
          </a:p>
          <a:p>
            <a:pPr marL="340995" lvl="0" indent="-340995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Weak prerequisites: prob+stat, databases</a:t>
            </a:r>
            <a:endParaRPr/>
          </a:p>
          <a:p>
            <a:pPr marL="340995" lvl="0" indent="-340995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If you can read and understand a bit of math, you will need ~10 days of self-study to pick up the relevant pieces from basic machine learning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Course design: books</a:t>
            </a:r>
            <a:endParaRPr/>
          </a:p>
        </p:txBody>
      </p:sp>
      <p:sp>
        <p:nvSpPr>
          <p:cNvPr id="189" name="Google Shape;189;p6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6800" cy="27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800" dirty="0"/>
              <a:t>Basic material from a few books</a:t>
            </a:r>
            <a:endParaRPr dirty="0"/>
          </a:p>
          <a:p>
            <a:pPr marL="742950" lvl="1" indent="-285750" algn="l" rtl="0">
              <a:spcBef>
                <a:spcPts val="480"/>
              </a:spcBef>
              <a:spcAft>
                <a:spcPts val="0"/>
              </a:spcAft>
              <a:buClr>
                <a:srgbClr val="00CC99"/>
              </a:buClr>
              <a:buSzPts val="2400"/>
              <a:buFont typeface="Arial"/>
              <a:buChar char="•"/>
            </a:pPr>
            <a:r>
              <a:rPr lang="en-US" sz="2400" dirty="0">
                <a:hlinkClick r:id="rId3"/>
              </a:rPr>
              <a:t>Manning-Raghavan-</a:t>
            </a:r>
            <a:r>
              <a:rPr lang="en-US" sz="2400" dirty="0" err="1">
                <a:hlinkClick r:id="rId3"/>
              </a:rPr>
              <a:t>Schutze</a:t>
            </a:r>
            <a:r>
              <a:rPr lang="en-US" sz="2400" dirty="0">
                <a:hlinkClick r:id="rId3"/>
              </a:rPr>
              <a:t> online book</a:t>
            </a:r>
            <a:endParaRPr dirty="0"/>
          </a:p>
          <a:p>
            <a:pPr marL="742950" lvl="1" indent="-285750" algn="l" rtl="0">
              <a:spcBef>
                <a:spcPts val="480"/>
              </a:spcBef>
              <a:spcAft>
                <a:spcPts val="0"/>
              </a:spcAft>
              <a:buClr>
                <a:srgbClr val="00CC99"/>
              </a:buClr>
              <a:buSzPts val="2400"/>
              <a:buFont typeface="Arial"/>
              <a:buChar char="•"/>
            </a:pPr>
            <a:r>
              <a:rPr lang="en-US" sz="2400" dirty="0" err="1"/>
              <a:t>Baeza</a:t>
            </a:r>
            <a:r>
              <a:rPr lang="en-US" sz="2400" dirty="0"/>
              <a:t>-Yates and Ribeiro-</a:t>
            </a:r>
            <a:r>
              <a:rPr lang="en-US" sz="2400" dirty="0" err="1"/>
              <a:t>Neto</a:t>
            </a:r>
            <a:endParaRPr dirty="0"/>
          </a:p>
          <a:p>
            <a:pPr marL="742950" lvl="1" indent="-285750" algn="l" rtl="0">
              <a:spcBef>
                <a:spcPts val="480"/>
              </a:spcBef>
              <a:spcAft>
                <a:spcPts val="0"/>
              </a:spcAft>
              <a:buClr>
                <a:srgbClr val="00CC99"/>
              </a:buClr>
              <a:buSzPts val="2400"/>
              <a:buFont typeface="Arial"/>
              <a:buChar char="•"/>
            </a:pPr>
            <a:r>
              <a:rPr lang="en-US" sz="2400" dirty="0"/>
              <a:t>Managing Gigabytes (plumbing tips)</a:t>
            </a:r>
            <a:endParaRPr dirty="0"/>
          </a:p>
          <a:p>
            <a:pPr marL="742950" lvl="1" indent="-285750" algn="l" rtl="0">
              <a:spcBef>
                <a:spcPts val="480"/>
              </a:spcBef>
              <a:spcAft>
                <a:spcPts val="0"/>
              </a:spcAft>
              <a:buClr>
                <a:srgbClr val="00CC99"/>
              </a:buClr>
              <a:buSzPts val="2400"/>
              <a:buFont typeface="Arial"/>
              <a:buChar char="•"/>
            </a:pPr>
            <a:r>
              <a:rPr lang="en-US" sz="2400" dirty="0"/>
              <a:t>MTW second edition in progress, notes will be available for many segments</a:t>
            </a:r>
            <a:endParaRPr dirty="0"/>
          </a:p>
        </p:txBody>
      </p:sp>
      <p:pic>
        <p:nvPicPr>
          <p:cNvPr id="190" name="Google Shape;190;p6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1906588" y="3543300"/>
            <a:ext cx="5330825" cy="278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Course design: research papers</a:t>
            </a:r>
            <a:endParaRPr/>
          </a:p>
        </p:txBody>
      </p:sp>
      <p:sp>
        <p:nvSpPr>
          <p:cNvPr id="196" name="Google Shape;196;p7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6800" cy="57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Clr>
                <a:srgbClr val="00CC99"/>
              </a:buClr>
              <a:buSzPts val="3200"/>
              <a:buFont typeface="Arial"/>
              <a:buChar char="•"/>
            </a:pPr>
            <a:r>
              <a:rPr lang="en-US"/>
              <a:t>Papers written much faster than you can write a book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In fact, much faster than anyone can read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Clr>
                <a:srgbClr val="00CC99"/>
              </a:buClr>
              <a:buSzPts val="3200"/>
              <a:buFont typeface="Arial"/>
              <a:buChar char="•"/>
            </a:pPr>
            <a:r>
              <a:rPr lang="en-US"/>
              <a:t>Digesting papers: critical survival skill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Clr>
                <a:srgbClr val="00CC99"/>
              </a:buClr>
              <a:buSzPts val="3200"/>
              <a:buFont typeface="Arial"/>
              <a:buChar char="•"/>
            </a:pPr>
            <a:r>
              <a:rPr lang="en-US"/>
              <a:t>They sound like there’s nothing left to do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Clr>
                <a:srgbClr val="00CC99"/>
              </a:buClr>
              <a:buSzPts val="3200"/>
              <a:buFont typeface="Arial"/>
              <a:buChar char="•"/>
            </a:pPr>
            <a:r>
              <a:rPr lang="en-US"/>
              <a:t>You get credit for pointing out loopholes, flaws, and further ideas to follow from existing papers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8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Evaluation</a:t>
            </a:r>
            <a:endParaRPr/>
          </a:p>
        </p:txBody>
      </p:sp>
      <p:sp>
        <p:nvSpPr>
          <p:cNvPr id="203" name="Google Shape;203;p8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Homework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All homeworks and exams from all earlier offerings are effectively (ungraded) homeworks (many with solutions) — take advantage!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Hands-on work (coding, simulations and measurements)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Clr>
                <a:srgbClr val="00CC99"/>
              </a:buClr>
              <a:buSzPts val="3200"/>
              <a:buFont typeface="Arial"/>
              <a:buChar char="•"/>
            </a:pPr>
            <a:r>
              <a:rPr lang="en-US"/>
              <a:t>Exams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Limited time, in-class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Problems “served on a platter”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rgbClr val="00CC99"/>
              </a:buClr>
              <a:buSzPts val="2800"/>
              <a:buFont typeface="Arial"/>
              <a:buChar char="•"/>
            </a:pPr>
            <a:r>
              <a:rPr lang="en-US"/>
              <a:t>Hard to pose and solve real systems issues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Clr>
                <a:srgbClr val="00CC99"/>
              </a:buClr>
              <a:buSzPts val="3200"/>
              <a:buFont typeface="Arial"/>
              <a:buChar char="•"/>
            </a:pPr>
            <a:r>
              <a:rPr lang="en-US"/>
              <a:t>Optional extra-credit projects; auditing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9"/>
          <p:cNvSpPr txBox="1">
            <a:spLocks noGrp="1"/>
          </p:cNvSpPr>
          <p:nvPr>
            <p:ph type="title"/>
          </p:nvPr>
        </p:nvSpPr>
        <p:spPr>
          <a:xfrm>
            <a:off x="228600" y="179388"/>
            <a:ext cx="8688388" cy="557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Multidisciplinary synthesis</a:t>
            </a:r>
            <a:endParaRPr/>
          </a:p>
        </p:txBody>
      </p:sp>
      <p:sp>
        <p:nvSpPr>
          <p:cNvPr id="210" name="Google Shape;210;p9"/>
          <p:cNvSpPr txBox="1">
            <a:spLocks noGrp="1"/>
          </p:cNvSpPr>
          <p:nvPr>
            <p:ph type="body" idx="1"/>
          </p:nvPr>
        </p:nvSpPr>
        <p:spPr>
          <a:xfrm>
            <a:off x="228600" y="838200"/>
            <a:ext cx="8688388" cy="5716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340995" lvl="0" indent="-340995" algn="l" rtl="0">
              <a:spcBef>
                <a:spcPts val="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Content: hypermedia, markup standards, text and semistructured data models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Activity: linking, blogging, selling, spamming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Algorithms: graphs, indexing, compression, string processing, ranking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Statistics: models for text and link graph, catching (link) spam, profiling queries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Language: tagging, extraction</a:t>
            </a:r>
            <a:endParaRPr/>
          </a:p>
          <a:p>
            <a:pPr marL="340995" lvl="0" indent="-340995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</a:pPr>
            <a:r>
              <a:rPr lang="en-US"/>
              <a:t>Plumbing: networking, storage, distributed systems, map-reduce, “big data”, cloud …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ain">
  <a:themeElements>
    <a:clrScheme name="plai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66FF"/>
      </a:hlink>
      <a:folHlink>
        <a:srgbClr val="CC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1441</Words>
  <Application>Microsoft Office PowerPoint</Application>
  <PresentationFormat>On-screen Show (4:3)</PresentationFormat>
  <Paragraphs>274</Paragraphs>
  <Slides>34</Slides>
  <Notes>34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Helvetica Neue</vt:lpstr>
      <vt:lpstr>Noto Sans Symbols</vt:lpstr>
      <vt:lpstr>Times New Roman</vt:lpstr>
      <vt:lpstr>plain</vt:lpstr>
      <vt:lpstr>Web Search and Mining “WMa” CS635 Autumn 2019 Mon Thu 5:30—7:00pm SIC201</vt:lpstr>
      <vt:lpstr>Motivation</vt:lpstr>
      <vt:lpstr>Highlights</vt:lpstr>
      <vt:lpstr>CS635 and CS728</vt:lpstr>
      <vt:lpstr>Administrivia</vt:lpstr>
      <vt:lpstr>Course design: books</vt:lpstr>
      <vt:lpstr>Course design: research papers</vt:lpstr>
      <vt:lpstr>Evaluation</vt:lpstr>
      <vt:lpstr>Multidisciplinary synthesis</vt:lpstr>
      <vt:lpstr>CS635 syllabus</vt:lpstr>
      <vt:lpstr>CS728 syllabus</vt:lpstr>
      <vt:lpstr>Text indexing, search and ranking</vt:lpstr>
      <vt:lpstr>Industry-strength search </vt:lpstr>
      <vt:lpstr>Document and corpus models</vt:lpstr>
      <vt:lpstr>Diversity</vt:lpstr>
      <vt:lpstr>PowerPoint Presentation</vt:lpstr>
      <vt:lpstr>Whole-document labeling/classification</vt:lpstr>
      <vt:lpstr>PowerPoint Presentation</vt:lpstr>
      <vt:lpstr>Measuring and modeling social networks</vt:lpstr>
      <vt:lpstr>PowerPoint Presentation</vt:lpstr>
      <vt:lpstr>Hyperlink assisted search and mining</vt:lpstr>
      <vt:lpstr>Web sampling, crawling, monitoring</vt:lpstr>
      <vt:lpstr>PowerPoint Presentation</vt:lpstr>
      <vt:lpstr>Adding graph structure to text search</vt:lpstr>
      <vt:lpstr>PowerPoint Presentation</vt:lpstr>
      <vt:lpstr>Entity annotation in text</vt:lpstr>
      <vt:lpstr>Bridging Structured-Unstructured Gap</vt:lpstr>
      <vt:lpstr>Mining the Web as a noisy database</vt:lpstr>
      <vt:lpstr>Mining Web tables</vt:lpstr>
      <vt:lpstr>Small answer subgraph search</vt:lpstr>
      <vt:lpstr>Bootstrapping Web knowledge bases</vt:lpstr>
      <vt:lpstr>Information carnivores at work</vt:lpstr>
      <vt:lpstr>Sample output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Search and Mining “WMa” CS635 Autumn 2019 Mon Thu 5:30—7:00pm SIC201</dc:title>
  <dc:creator>Soumen Chakrabarti</dc:creator>
  <cp:lastModifiedBy>Soumen Chakrabarti</cp:lastModifiedBy>
  <cp:revision>1</cp:revision>
  <dcterms:created xsi:type="dcterms:W3CDTF">2006-01-05T12:06:58Z</dcterms:created>
  <dcterms:modified xsi:type="dcterms:W3CDTF">2019-08-08T17:16:28Z</dcterms:modified>
</cp:coreProperties>
</file>