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60" r:id="rId6"/>
    <p:sldId id="262" r:id="rId7"/>
    <p:sldId id="263" r:id="rId8"/>
    <p:sldId id="264" r:id="rId9"/>
    <p:sldId id="265" r:id="rId10"/>
    <p:sldId id="25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940"/>
  </p:normalViewPr>
  <p:slideViewPr>
    <p:cSldViewPr snapToGrid="0">
      <p:cViewPr>
        <p:scale>
          <a:sx n="127" d="100"/>
          <a:sy n="127" d="100"/>
        </p:scale>
        <p:origin x="-24"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en-GB"/>
              <a:t>Click to edit Master title style</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dirty="0"/>
              <a:t>11/22/22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rIns="45720"/>
          <a:lstStyle/>
          <a:p>
            <a:fld id="{6D22F896-40B5-4ADD-8801-0D06FADFA095}" type="slidenum">
              <a:rPr lang="en-US" dirty="0"/>
              <a:t>‹#›</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dirty="0"/>
              <a:t>11/22/22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dirty="0"/>
              <a:t>11/22/22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dirty="0"/>
              <a:t>11/22/22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en-GB"/>
              <a:t>Click to edit Master title style</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E5059C3-6A89-4494-99FF-5A4D6FFD50EB}" type="datetimeFigureOut">
              <a:rPr lang="en-US" dirty="0"/>
              <a:t>11/22/22</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dirty="0"/>
              <a:t>11/22/22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en-GB"/>
              <a:t>Click to edit Master title style</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2609285" y="2851331"/>
            <a:ext cx="3893623" cy="307143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66635" y="2851331"/>
            <a:ext cx="3899798" cy="307143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3F30E46F-7819-4ACF-B48B-48222C2ACC88}" type="datetimeFigureOut">
              <a:rPr lang="en-US" dirty="0"/>
              <a:t>11/22/22</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dirty="0"/>
              <a:t>11/22/22</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21D9284-D300-4297-87F7-E791DCC15DB1}" type="datetimeFigureOut">
              <a:rPr lang="en-US" dirty="0"/>
              <a:t>11/22/22</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37D525BB-DA17-4BA0-B3C8-3AC3ABC827E6}" type="datetimeFigureOut">
              <a:rPr lang="en-US" dirty="0"/>
              <a:t>11/22/22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en-GB"/>
              <a:t>Click to edit Master title style</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B16C4C9A-3960-41CF-A4E9-2A8FB932454B}" type="datetimeFigureOut">
              <a:rPr lang="en-US" dirty="0"/>
              <a:t>11/22/22</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3CBC1C18-307B-4F68-A007-B5B542270E8D}" type="datetimeFigureOut">
              <a:rPr lang="en-US" dirty="0"/>
              <a:t>11/22/22</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en-US" dirty="0"/>
              <a:t>
              </a:t>
            </a:r>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4E7FD-C550-288D-537A-F807F70B84C6}"/>
              </a:ext>
            </a:extLst>
          </p:cNvPr>
          <p:cNvSpPr>
            <a:spLocks noGrp="1"/>
          </p:cNvSpPr>
          <p:nvPr>
            <p:ph type="ctrTitle"/>
          </p:nvPr>
        </p:nvSpPr>
        <p:spPr/>
        <p:txBody>
          <a:bodyPr>
            <a:normAutofit/>
          </a:bodyPr>
          <a:lstStyle/>
          <a:p>
            <a:pPr algn="ctr"/>
            <a:r>
              <a:rPr lang="en-US" sz="4800" dirty="0"/>
              <a:t>Education in INDIA</a:t>
            </a:r>
          </a:p>
        </p:txBody>
      </p:sp>
      <p:sp>
        <p:nvSpPr>
          <p:cNvPr id="3" name="Subtitle 2">
            <a:extLst>
              <a:ext uri="{FF2B5EF4-FFF2-40B4-BE49-F238E27FC236}">
                <a16:creationId xmlns:a16="http://schemas.microsoft.com/office/drawing/2014/main" id="{70FBF6F4-0F0F-A60A-4F04-90038A964200}"/>
              </a:ext>
            </a:extLst>
          </p:cNvPr>
          <p:cNvSpPr>
            <a:spLocks noGrp="1"/>
          </p:cNvSpPr>
          <p:nvPr>
            <p:ph type="subTitle" idx="1"/>
          </p:nvPr>
        </p:nvSpPr>
        <p:spPr/>
        <p:txBody>
          <a:bodyPr/>
          <a:lstStyle/>
          <a:p>
            <a:r>
              <a:rPr lang="en-US" dirty="0"/>
              <a:t>CS 699 – Software Lab Project</a:t>
            </a:r>
          </a:p>
        </p:txBody>
      </p:sp>
      <p:sp>
        <p:nvSpPr>
          <p:cNvPr id="5" name="TextBox 4">
            <a:extLst>
              <a:ext uri="{FF2B5EF4-FFF2-40B4-BE49-F238E27FC236}">
                <a16:creationId xmlns:a16="http://schemas.microsoft.com/office/drawing/2014/main" id="{E573E9DD-C7AA-B071-471B-A87E72962B56}"/>
              </a:ext>
            </a:extLst>
          </p:cNvPr>
          <p:cNvSpPr txBox="1"/>
          <p:nvPr/>
        </p:nvSpPr>
        <p:spPr>
          <a:xfrm>
            <a:off x="4316009" y="4774228"/>
            <a:ext cx="3813865" cy="923330"/>
          </a:xfrm>
          <a:prstGeom prst="rect">
            <a:avLst/>
          </a:prstGeom>
          <a:noFill/>
        </p:spPr>
        <p:txBody>
          <a:bodyPr wrap="none" rtlCol="0">
            <a:spAutoFit/>
          </a:bodyPr>
          <a:lstStyle/>
          <a:p>
            <a:r>
              <a:rPr lang="en-US" b="1" dirty="0"/>
              <a:t>Team Members:</a:t>
            </a:r>
          </a:p>
          <a:p>
            <a:pPr marL="342900" indent="-342900">
              <a:buAutoNum type="arabicPeriod"/>
            </a:pPr>
            <a:r>
              <a:rPr lang="en-US" b="1" dirty="0"/>
              <a:t>22M0766</a:t>
            </a:r>
            <a:r>
              <a:rPr lang="en-US" dirty="0"/>
              <a:t> - Shubham Chaudhari</a:t>
            </a:r>
          </a:p>
          <a:p>
            <a:pPr marL="342900" indent="-342900">
              <a:buAutoNum type="arabicPeriod"/>
            </a:pPr>
            <a:r>
              <a:rPr lang="en-US" b="1" dirty="0"/>
              <a:t>22M0781</a:t>
            </a:r>
            <a:r>
              <a:rPr lang="en-US" dirty="0"/>
              <a:t> – Manas </a:t>
            </a:r>
            <a:r>
              <a:rPr lang="en-US" dirty="0" err="1"/>
              <a:t>Gabani</a:t>
            </a:r>
            <a:endParaRPr lang="en-US" dirty="0"/>
          </a:p>
        </p:txBody>
      </p:sp>
    </p:spTree>
    <p:extLst>
      <p:ext uri="{BB962C8B-B14F-4D97-AF65-F5344CB8AC3E}">
        <p14:creationId xmlns:p14="http://schemas.microsoft.com/office/powerpoint/2010/main" val="11745039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0D827-36E1-3D75-0BC2-3BAF2833BCC9}"/>
              </a:ext>
            </a:extLst>
          </p:cNvPr>
          <p:cNvSpPr>
            <a:spLocks noGrp="1"/>
          </p:cNvSpPr>
          <p:nvPr>
            <p:ph type="title"/>
          </p:nvPr>
        </p:nvSpPr>
        <p:spPr/>
        <p:txBody>
          <a:bodyPr/>
          <a:lstStyle/>
          <a:p>
            <a:pPr algn="l"/>
            <a:r>
              <a:rPr lang="en-US" dirty="0"/>
              <a:t>Future work</a:t>
            </a:r>
          </a:p>
        </p:txBody>
      </p:sp>
      <p:sp>
        <p:nvSpPr>
          <p:cNvPr id="3" name="Content Placeholder 2">
            <a:extLst>
              <a:ext uri="{FF2B5EF4-FFF2-40B4-BE49-F238E27FC236}">
                <a16:creationId xmlns:a16="http://schemas.microsoft.com/office/drawing/2014/main" id="{6C4645C5-A968-8203-F90A-2A411011B07A}"/>
              </a:ext>
            </a:extLst>
          </p:cNvPr>
          <p:cNvSpPr>
            <a:spLocks noGrp="1"/>
          </p:cNvSpPr>
          <p:nvPr>
            <p:ph idx="1"/>
          </p:nvPr>
        </p:nvSpPr>
        <p:spPr/>
        <p:txBody>
          <a:bodyPr/>
          <a:lstStyle/>
          <a:p>
            <a:r>
              <a:rPr lang="en-US" dirty="0"/>
              <a:t>Creation of fine granular widgets (</a:t>
            </a:r>
            <a:r>
              <a:rPr lang="en-US" dirty="0" err="1"/>
              <a:t>i.e</a:t>
            </a:r>
            <a:r>
              <a:rPr lang="en-US" dirty="0"/>
              <a:t> at various school level) </a:t>
            </a:r>
          </a:p>
          <a:p>
            <a:r>
              <a:rPr lang="en-US" dirty="0"/>
              <a:t>Creation of more interactive graphs and widgets in general.</a:t>
            </a:r>
          </a:p>
          <a:p>
            <a:r>
              <a:rPr lang="en-US" dirty="0"/>
              <a:t>Creation of more KPIs to analyze the data.</a:t>
            </a:r>
          </a:p>
          <a:p>
            <a:r>
              <a:rPr lang="en-US" dirty="0"/>
              <a:t>Region based users and restricting dashboard functionalities.</a:t>
            </a:r>
          </a:p>
        </p:txBody>
      </p:sp>
    </p:spTree>
    <p:extLst>
      <p:ext uri="{BB962C8B-B14F-4D97-AF65-F5344CB8AC3E}">
        <p14:creationId xmlns:p14="http://schemas.microsoft.com/office/powerpoint/2010/main" val="1931530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D01CB-7A24-9604-6F9D-9F5F8D790FFC}"/>
              </a:ext>
            </a:extLst>
          </p:cNvPr>
          <p:cNvSpPr>
            <a:spLocks noGrp="1"/>
          </p:cNvSpPr>
          <p:nvPr>
            <p:ph type="title"/>
          </p:nvPr>
        </p:nvSpPr>
        <p:spPr/>
        <p:txBody>
          <a:bodyPr/>
          <a:lstStyle/>
          <a:p>
            <a:pPr algn="l"/>
            <a:r>
              <a:rPr lang="en-US" dirty="0"/>
              <a:t>Overview</a:t>
            </a:r>
          </a:p>
        </p:txBody>
      </p:sp>
      <p:sp>
        <p:nvSpPr>
          <p:cNvPr id="3" name="Content Placeholder 2">
            <a:extLst>
              <a:ext uri="{FF2B5EF4-FFF2-40B4-BE49-F238E27FC236}">
                <a16:creationId xmlns:a16="http://schemas.microsoft.com/office/drawing/2014/main" id="{D05D6ED6-B87F-05A9-A5E8-232EB41CE847}"/>
              </a:ext>
            </a:extLst>
          </p:cNvPr>
          <p:cNvSpPr>
            <a:spLocks noGrp="1"/>
          </p:cNvSpPr>
          <p:nvPr>
            <p:ph idx="1"/>
          </p:nvPr>
        </p:nvSpPr>
        <p:spPr/>
        <p:txBody>
          <a:bodyPr>
            <a:normAutofit lnSpcReduction="10000"/>
          </a:bodyPr>
          <a:lstStyle/>
          <a:p>
            <a:r>
              <a:rPr lang="en-IN" sz="1800" dirty="0">
                <a:effectLst/>
                <a:latin typeface="Calibri" panose="020F0502020204030204" pitchFamily="34" charset="0"/>
              </a:rPr>
              <a:t>Since independence of our country, Education in India has grown gradually through the efforts of central and state governments.</a:t>
            </a:r>
          </a:p>
          <a:p>
            <a:r>
              <a:rPr lang="en-IN" sz="1800" dirty="0">
                <a:effectLst/>
                <a:latin typeface="Calibri" panose="020F0502020204030204" pitchFamily="34" charset="0"/>
              </a:rPr>
              <a:t>Many factors like teaching skills, infrastructure and other indicators affects education quality.</a:t>
            </a:r>
          </a:p>
          <a:p>
            <a:r>
              <a:rPr lang="en-IN" sz="1800" dirty="0">
                <a:effectLst/>
                <a:latin typeface="Calibri" panose="020F0502020204030204" pitchFamily="34" charset="0"/>
              </a:rPr>
              <a:t>Here, we have tried to analyse various such parameters in education system over the years and further we have created an interactive dashboard of various charts showing insights on how our education system has improved and point out shortcomings on where we can work upon to make it better. </a:t>
            </a:r>
          </a:p>
          <a:p>
            <a:r>
              <a:rPr lang="en-IN" sz="1800" dirty="0">
                <a:effectLst/>
                <a:latin typeface="Calibri" panose="020F0502020204030204" pitchFamily="34" charset="0"/>
              </a:rPr>
              <a:t>We have used the public data captured by Ministry of Education (India). </a:t>
            </a:r>
            <a:br>
              <a:rPr lang="en-IN" sz="1800" dirty="0">
                <a:effectLst/>
                <a:latin typeface="Calibri" panose="020F0502020204030204" pitchFamily="34" charset="0"/>
              </a:rPr>
            </a:br>
            <a:r>
              <a:rPr lang="en-IN" sz="1800" dirty="0">
                <a:effectLst/>
                <a:latin typeface="Calibri" panose="020F0502020204030204" pitchFamily="34" charset="0"/>
              </a:rPr>
              <a:t>Reference: http://</a:t>
            </a:r>
            <a:r>
              <a:rPr lang="en-IN" sz="1800" dirty="0" err="1">
                <a:effectLst/>
                <a:latin typeface="Calibri" panose="020F0502020204030204" pitchFamily="34" charset="0"/>
              </a:rPr>
              <a:t>udise.in</a:t>
            </a:r>
            <a:r>
              <a:rPr lang="en-IN" sz="1800" dirty="0">
                <a:effectLst/>
                <a:latin typeface="Calibri" panose="020F0502020204030204" pitchFamily="34" charset="0"/>
              </a:rPr>
              <a:t>/</a:t>
            </a:r>
            <a:r>
              <a:rPr lang="en-IN" sz="1800" dirty="0" err="1">
                <a:effectLst/>
                <a:latin typeface="Calibri" panose="020F0502020204030204" pitchFamily="34" charset="0"/>
              </a:rPr>
              <a:t>src.htm</a:t>
            </a:r>
            <a:endParaRPr lang="en-IN" dirty="0"/>
          </a:p>
          <a:p>
            <a:endParaRPr lang="en-US" dirty="0"/>
          </a:p>
        </p:txBody>
      </p:sp>
    </p:spTree>
    <p:extLst>
      <p:ext uri="{BB962C8B-B14F-4D97-AF65-F5344CB8AC3E}">
        <p14:creationId xmlns:p14="http://schemas.microsoft.com/office/powerpoint/2010/main" val="2379362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BA838-3EBA-DD2B-29E3-31CFA3B55963}"/>
              </a:ext>
            </a:extLst>
          </p:cNvPr>
          <p:cNvSpPr>
            <a:spLocks noGrp="1"/>
          </p:cNvSpPr>
          <p:nvPr>
            <p:ph type="title"/>
          </p:nvPr>
        </p:nvSpPr>
        <p:spPr/>
        <p:txBody>
          <a:bodyPr/>
          <a:lstStyle/>
          <a:p>
            <a:pPr algn="l"/>
            <a:r>
              <a:rPr lang="en-US" dirty="0"/>
              <a:t>Tech Stack</a:t>
            </a:r>
          </a:p>
        </p:txBody>
      </p:sp>
      <p:sp>
        <p:nvSpPr>
          <p:cNvPr id="3" name="Content Placeholder 2">
            <a:extLst>
              <a:ext uri="{FF2B5EF4-FFF2-40B4-BE49-F238E27FC236}">
                <a16:creationId xmlns:a16="http://schemas.microsoft.com/office/drawing/2014/main" id="{A20CE413-F536-EF60-AA8B-E2429601D4EA}"/>
              </a:ext>
            </a:extLst>
          </p:cNvPr>
          <p:cNvSpPr>
            <a:spLocks noGrp="1"/>
          </p:cNvSpPr>
          <p:nvPr>
            <p:ph idx="1"/>
          </p:nvPr>
        </p:nvSpPr>
        <p:spPr/>
        <p:txBody>
          <a:bodyPr/>
          <a:lstStyle/>
          <a:p>
            <a:r>
              <a:rPr lang="en-IN" sz="1800" dirty="0">
                <a:effectLst/>
                <a:latin typeface="Calibri" panose="020F0502020204030204" pitchFamily="34" charset="0"/>
              </a:rPr>
              <a:t>For this project, </a:t>
            </a:r>
            <a:r>
              <a:rPr lang="en-IN" sz="1800" dirty="0">
                <a:latin typeface="Calibri" panose="020F0502020204030204" pitchFamily="34" charset="0"/>
              </a:rPr>
              <a:t>w</a:t>
            </a:r>
            <a:r>
              <a:rPr lang="en-IN" sz="1800" dirty="0">
                <a:effectLst/>
                <a:latin typeface="Calibri" panose="020F0502020204030204" pitchFamily="34" charset="0"/>
              </a:rPr>
              <a:t>e have used following tools and technologies:</a:t>
            </a:r>
          </a:p>
          <a:p>
            <a:pPr lvl="1">
              <a:buFont typeface="+mj-lt"/>
              <a:buAutoNum type="arabicPeriod"/>
            </a:pPr>
            <a:r>
              <a:rPr lang="en-IN" sz="1600" b="1" dirty="0">
                <a:effectLst/>
                <a:latin typeface="Calibri" panose="020F0502020204030204" pitchFamily="34" charset="0"/>
              </a:rPr>
              <a:t>Python</a:t>
            </a:r>
            <a:r>
              <a:rPr lang="en-IN" sz="1600" b="1" dirty="0">
                <a:latin typeface="Calibri" panose="020F0502020204030204" pitchFamily="34" charset="0"/>
              </a:rPr>
              <a:t> </a:t>
            </a:r>
            <a:r>
              <a:rPr lang="en-IN" sz="1600" dirty="0">
                <a:effectLst/>
                <a:latin typeface="Calibri" panose="020F0502020204030204" pitchFamily="34" charset="0"/>
              </a:rPr>
              <a:t>- to process and analyse the data</a:t>
            </a:r>
          </a:p>
          <a:p>
            <a:pPr lvl="1">
              <a:buFont typeface="+mj-lt"/>
              <a:buAutoNum type="arabicPeriod"/>
            </a:pPr>
            <a:r>
              <a:rPr lang="en-IN" sz="1600" b="1" dirty="0" err="1">
                <a:effectLst/>
                <a:latin typeface="Calibri" panose="020F0502020204030204" pitchFamily="34" charset="0"/>
              </a:rPr>
              <a:t>Pyplot</a:t>
            </a:r>
            <a:r>
              <a:rPr lang="en-IN" sz="1600" b="1" dirty="0">
                <a:effectLst/>
                <a:latin typeface="Calibri" panose="020F0502020204030204" pitchFamily="34" charset="0"/>
              </a:rPr>
              <a:t> </a:t>
            </a:r>
            <a:r>
              <a:rPr lang="en-IN" sz="1600" dirty="0">
                <a:latin typeface="Calibri" panose="020F0502020204030204" pitchFamily="34" charset="0"/>
              </a:rPr>
              <a:t>-</a:t>
            </a:r>
            <a:r>
              <a:rPr lang="en-IN" sz="1600" dirty="0">
                <a:effectLst/>
                <a:latin typeface="Calibri" panose="020F0502020204030204" pitchFamily="34" charset="0"/>
              </a:rPr>
              <a:t> for rendering few charts</a:t>
            </a:r>
          </a:p>
          <a:p>
            <a:pPr lvl="1">
              <a:buFont typeface="+mj-lt"/>
              <a:buAutoNum type="arabicPeriod"/>
            </a:pPr>
            <a:r>
              <a:rPr lang="en-IN" sz="1600" b="1" dirty="0">
                <a:effectLst/>
                <a:latin typeface="Calibri" panose="020F0502020204030204" pitchFamily="34" charset="0"/>
              </a:rPr>
              <a:t>HTML</a:t>
            </a:r>
            <a:r>
              <a:rPr lang="en-IN" sz="1600" dirty="0">
                <a:effectLst/>
                <a:latin typeface="Calibri" panose="020F0502020204030204" pitchFamily="34" charset="0"/>
              </a:rPr>
              <a:t> and </a:t>
            </a:r>
            <a:r>
              <a:rPr lang="en-IN" sz="1600" b="1" dirty="0">
                <a:effectLst/>
                <a:latin typeface="Calibri" panose="020F0502020204030204" pitchFamily="34" charset="0"/>
              </a:rPr>
              <a:t>CSS</a:t>
            </a:r>
            <a:r>
              <a:rPr lang="en-IN" sz="1600" dirty="0">
                <a:effectLst/>
                <a:latin typeface="Calibri" panose="020F0502020204030204" pitchFamily="34" charset="0"/>
              </a:rPr>
              <a:t> - for creating interactive dashboard</a:t>
            </a:r>
          </a:p>
          <a:p>
            <a:pPr lvl="1">
              <a:buFont typeface="+mj-lt"/>
              <a:buAutoNum type="arabicPeriod"/>
            </a:pPr>
            <a:r>
              <a:rPr lang="en-IN" sz="1600" b="1" dirty="0">
                <a:effectLst/>
                <a:latin typeface="Calibri" panose="020F0502020204030204" pitchFamily="34" charset="0"/>
              </a:rPr>
              <a:t>Git</a:t>
            </a:r>
            <a:r>
              <a:rPr lang="en-IN" sz="1600" dirty="0">
                <a:effectLst/>
                <a:latin typeface="Calibri" panose="020F0502020204030204" pitchFamily="34" charset="0"/>
              </a:rPr>
              <a:t> - for version control of the project</a:t>
            </a:r>
            <a:endParaRPr lang="en-IN" dirty="0"/>
          </a:p>
          <a:p>
            <a:endParaRPr lang="en-US" dirty="0"/>
          </a:p>
        </p:txBody>
      </p:sp>
    </p:spTree>
    <p:extLst>
      <p:ext uri="{BB962C8B-B14F-4D97-AF65-F5344CB8AC3E}">
        <p14:creationId xmlns:p14="http://schemas.microsoft.com/office/powerpoint/2010/main" val="2048563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36E5A-6C7B-FEA4-107B-D666D0F459C1}"/>
              </a:ext>
            </a:extLst>
          </p:cNvPr>
          <p:cNvSpPr>
            <a:spLocks noGrp="1"/>
          </p:cNvSpPr>
          <p:nvPr>
            <p:ph type="title"/>
          </p:nvPr>
        </p:nvSpPr>
        <p:spPr/>
        <p:txBody>
          <a:bodyPr/>
          <a:lstStyle/>
          <a:p>
            <a:pPr algn="l"/>
            <a:r>
              <a:rPr lang="en-US" dirty="0"/>
              <a:t>Libraries used</a:t>
            </a:r>
          </a:p>
        </p:txBody>
      </p:sp>
      <p:sp>
        <p:nvSpPr>
          <p:cNvPr id="3" name="Content Placeholder 2">
            <a:extLst>
              <a:ext uri="{FF2B5EF4-FFF2-40B4-BE49-F238E27FC236}">
                <a16:creationId xmlns:a16="http://schemas.microsoft.com/office/drawing/2014/main" id="{29165A7E-7715-12AE-FE70-9E571901FE12}"/>
              </a:ext>
            </a:extLst>
          </p:cNvPr>
          <p:cNvSpPr>
            <a:spLocks noGrp="1"/>
          </p:cNvSpPr>
          <p:nvPr>
            <p:ph idx="1"/>
          </p:nvPr>
        </p:nvSpPr>
        <p:spPr/>
        <p:txBody>
          <a:bodyPr/>
          <a:lstStyle/>
          <a:p>
            <a:r>
              <a:rPr lang="en-US" dirty="0"/>
              <a:t>Following are the python libraries used:</a:t>
            </a:r>
          </a:p>
          <a:p>
            <a:pPr marL="908050" lvl="1" indent="-457200">
              <a:buFont typeface="+mj-lt"/>
              <a:buAutoNum type="arabicPeriod"/>
            </a:pPr>
            <a:r>
              <a:rPr lang="en-US" b="1" dirty="0"/>
              <a:t>flask</a:t>
            </a:r>
            <a:r>
              <a:rPr lang="en-US" dirty="0"/>
              <a:t> - </a:t>
            </a:r>
            <a:r>
              <a:rPr lang="en-IN" sz="1800" dirty="0">
                <a:latin typeface="Calibri" panose="020F0502020204030204" pitchFamily="34" charset="0"/>
              </a:rPr>
              <a:t>for creating a web application for the project  </a:t>
            </a:r>
          </a:p>
          <a:p>
            <a:pPr marL="908050" lvl="1" indent="-457200">
              <a:buFont typeface="+mj-lt"/>
              <a:buAutoNum type="arabicPeriod"/>
            </a:pPr>
            <a:r>
              <a:rPr lang="en-IN" b="1" dirty="0">
                <a:effectLst/>
                <a:latin typeface="Calibri" panose="020F0502020204030204" pitchFamily="34" charset="0"/>
              </a:rPr>
              <a:t>pandas </a:t>
            </a:r>
            <a:r>
              <a:rPr lang="en-IN" dirty="0">
                <a:effectLst/>
                <a:latin typeface="Calibri" panose="020F0502020204030204" pitchFamily="34" charset="0"/>
              </a:rPr>
              <a:t>-</a:t>
            </a:r>
            <a:r>
              <a:rPr lang="en-IN" b="1" dirty="0">
                <a:effectLst/>
                <a:latin typeface="Calibri" panose="020F0502020204030204" pitchFamily="34" charset="0"/>
              </a:rPr>
              <a:t> </a:t>
            </a:r>
            <a:r>
              <a:rPr lang="en-IN" dirty="0">
                <a:effectLst/>
                <a:latin typeface="Calibri" panose="020F0502020204030204" pitchFamily="34" charset="0"/>
              </a:rPr>
              <a:t>for data manipulation</a:t>
            </a:r>
          </a:p>
          <a:p>
            <a:pPr marL="908050" lvl="1" indent="-457200">
              <a:buFont typeface="+mj-lt"/>
              <a:buAutoNum type="arabicPeriod"/>
            </a:pPr>
            <a:r>
              <a:rPr lang="en-IN" b="1" dirty="0" err="1">
                <a:latin typeface="Calibri" panose="020F0502020204030204" pitchFamily="34" charset="0"/>
              </a:rPr>
              <a:t>nu</a:t>
            </a:r>
            <a:r>
              <a:rPr lang="en-IN" sz="1800" b="1" dirty="0" err="1">
                <a:latin typeface="Calibri" panose="020F0502020204030204" pitchFamily="34" charset="0"/>
              </a:rPr>
              <a:t>mpy</a:t>
            </a:r>
            <a:r>
              <a:rPr lang="en-IN" sz="1800" b="1" dirty="0">
                <a:latin typeface="Calibri" panose="020F0502020204030204" pitchFamily="34" charset="0"/>
              </a:rPr>
              <a:t> </a:t>
            </a:r>
            <a:r>
              <a:rPr lang="en-IN" sz="1800" dirty="0">
                <a:latin typeface="Calibri" panose="020F0502020204030204" pitchFamily="34" charset="0"/>
              </a:rPr>
              <a:t>- for working with arrays</a:t>
            </a:r>
          </a:p>
          <a:p>
            <a:pPr marL="908050" lvl="1" indent="-457200">
              <a:buFont typeface="+mj-lt"/>
              <a:buAutoNum type="arabicPeriod"/>
            </a:pPr>
            <a:r>
              <a:rPr lang="en-IN" b="1" dirty="0" err="1">
                <a:latin typeface="Calibri" panose="020F0502020204030204" pitchFamily="34" charset="0"/>
              </a:rPr>
              <a:t>o</a:t>
            </a:r>
            <a:r>
              <a:rPr lang="en-IN" b="1" dirty="0" err="1">
                <a:effectLst/>
                <a:latin typeface="Calibri" panose="020F0502020204030204" pitchFamily="34" charset="0"/>
              </a:rPr>
              <a:t>s</a:t>
            </a:r>
            <a:r>
              <a:rPr lang="en-IN" b="1" dirty="0">
                <a:latin typeface="Calibri" panose="020F0502020204030204" pitchFamily="34" charset="0"/>
              </a:rPr>
              <a:t> </a:t>
            </a:r>
            <a:r>
              <a:rPr lang="en-IN" dirty="0">
                <a:latin typeface="Calibri" panose="020F0502020204030204" pitchFamily="34" charset="0"/>
              </a:rPr>
              <a:t>- for identifying and changing directories</a:t>
            </a:r>
          </a:p>
          <a:p>
            <a:pPr marL="908050" lvl="1" indent="-457200">
              <a:buFont typeface="+mj-lt"/>
              <a:buAutoNum type="arabicPeriod"/>
            </a:pPr>
            <a:r>
              <a:rPr lang="en-IN" b="1" dirty="0">
                <a:latin typeface="Calibri" panose="020F0502020204030204" pitchFamily="34" charset="0"/>
              </a:rPr>
              <a:t>g</a:t>
            </a:r>
            <a:r>
              <a:rPr lang="en-IN" sz="1800" b="1" dirty="0">
                <a:effectLst/>
                <a:latin typeface="Calibri" panose="020F0502020204030204" pitchFamily="34" charset="0"/>
              </a:rPr>
              <a:t>lob </a:t>
            </a:r>
            <a:r>
              <a:rPr lang="en-IN" dirty="0">
                <a:latin typeface="Calibri" panose="020F0502020204030204" pitchFamily="34" charset="0"/>
              </a:rPr>
              <a:t>-</a:t>
            </a:r>
            <a:r>
              <a:rPr lang="en-IN" sz="1800" dirty="0">
                <a:effectLst/>
                <a:latin typeface="Calibri" panose="020F0502020204030204" pitchFamily="34" charset="0"/>
              </a:rPr>
              <a:t> global search for specific file pattern</a:t>
            </a:r>
          </a:p>
          <a:p>
            <a:pPr marL="908050" lvl="1" indent="-457200">
              <a:buFont typeface="+mj-lt"/>
              <a:buAutoNum type="arabicPeriod"/>
            </a:pPr>
            <a:r>
              <a:rPr lang="en-IN" b="1" dirty="0">
                <a:latin typeface="Calibri" panose="020F0502020204030204" pitchFamily="34" charset="0"/>
              </a:rPr>
              <a:t>matplotlib </a:t>
            </a:r>
            <a:r>
              <a:rPr lang="en-IN" dirty="0">
                <a:latin typeface="Calibri" panose="020F0502020204030204" pitchFamily="34" charset="0"/>
              </a:rPr>
              <a:t>- for rendering plots</a:t>
            </a:r>
          </a:p>
          <a:p>
            <a:pPr marL="908050" lvl="1" indent="-457200">
              <a:buFont typeface="+mj-lt"/>
              <a:buAutoNum type="arabicPeriod"/>
            </a:pPr>
            <a:r>
              <a:rPr lang="en-IN" b="1" dirty="0">
                <a:latin typeface="Calibri" panose="020F0502020204030204" pitchFamily="34" charset="0"/>
              </a:rPr>
              <a:t>babel</a:t>
            </a:r>
            <a:r>
              <a:rPr lang="en-IN" dirty="0">
                <a:solidFill>
                  <a:srgbClr val="D4D4D4"/>
                </a:solidFill>
                <a:latin typeface="Calibri" panose="020F0502020204030204" pitchFamily="34" charset="0"/>
              </a:rPr>
              <a:t> - </a:t>
            </a:r>
            <a:r>
              <a:rPr lang="en-IN" dirty="0">
                <a:latin typeface="Calibri" panose="020F0502020204030204" pitchFamily="34" charset="0"/>
              </a:rPr>
              <a:t>for formatting numbers in cards based on locale</a:t>
            </a:r>
          </a:p>
        </p:txBody>
      </p:sp>
    </p:spTree>
    <p:extLst>
      <p:ext uri="{BB962C8B-B14F-4D97-AF65-F5344CB8AC3E}">
        <p14:creationId xmlns:p14="http://schemas.microsoft.com/office/powerpoint/2010/main" val="35999221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D91A8A-E6F3-59A9-AF33-418669746B3E}"/>
              </a:ext>
            </a:extLst>
          </p:cNvPr>
          <p:cNvSpPr>
            <a:spLocks noGrp="1"/>
          </p:cNvSpPr>
          <p:nvPr>
            <p:ph type="title"/>
          </p:nvPr>
        </p:nvSpPr>
        <p:spPr/>
        <p:txBody>
          <a:bodyPr/>
          <a:lstStyle/>
          <a:p>
            <a:pPr algn="l"/>
            <a:r>
              <a:rPr lang="en-US" dirty="0"/>
              <a:t>Project Directory Structure</a:t>
            </a:r>
          </a:p>
        </p:txBody>
      </p:sp>
      <p:sp>
        <p:nvSpPr>
          <p:cNvPr id="3" name="Content Placeholder 2">
            <a:extLst>
              <a:ext uri="{FF2B5EF4-FFF2-40B4-BE49-F238E27FC236}">
                <a16:creationId xmlns:a16="http://schemas.microsoft.com/office/drawing/2014/main" id="{69DE24A8-7275-CE03-4E2E-BBE936B38C9C}"/>
              </a:ext>
            </a:extLst>
          </p:cNvPr>
          <p:cNvSpPr>
            <a:spLocks noGrp="1"/>
          </p:cNvSpPr>
          <p:nvPr>
            <p:ph idx="1"/>
          </p:nvPr>
        </p:nvSpPr>
        <p:spPr>
          <a:xfrm>
            <a:off x="2442116" y="1349298"/>
            <a:ext cx="8753707" cy="5508702"/>
          </a:xfrm>
        </p:spPr>
        <p:txBody>
          <a:bodyPr>
            <a:normAutofit/>
          </a:bodyPr>
          <a:lstStyle/>
          <a:p>
            <a:r>
              <a:rPr lang="en-IN" sz="1100" b="1" i="0" u="none" strike="noStrike" dirty="0">
                <a:solidFill>
                  <a:srgbClr val="FFFFFF"/>
                </a:solidFill>
                <a:effectLst/>
                <a:latin typeface="Fira code" panose="020F0502020204030204" pitchFamily="34" charset="0"/>
              </a:rPr>
              <a:t>.</a:t>
            </a:r>
            <a:br>
              <a:rPr lang="en-IN" sz="1100" b="1"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education-in-</a:t>
            </a:r>
            <a:r>
              <a:rPr lang="en-IN" sz="1100" b="1" i="0" u="none" strike="noStrike" dirty="0" err="1">
                <a:solidFill>
                  <a:srgbClr val="FFFFFF"/>
                </a:solidFill>
                <a:effectLst/>
                <a:latin typeface="Fira code" panose="020F0502020204030204" pitchFamily="34" charset="0"/>
              </a:rPr>
              <a:t>india</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(project directory)</a:t>
            </a:r>
            <a:br>
              <a:rPr lang="en-IN" sz="1100" b="0" i="0" u="none" strike="noStrike" dirty="0">
                <a:solidFill>
                  <a:srgbClr val="FFFFFF"/>
                </a:solidFill>
                <a:effectLst/>
                <a:latin typeface="Fira code" panose="020F0502020204030204" pitchFamily="34" charset="0"/>
              </a:rPr>
            </a:br>
            <a:r>
              <a:rPr lang="en-IN" sz="1100" b="0" i="0" u="none" strike="noStrike" dirty="0">
                <a:solidFill>
                  <a:srgbClr val="FFFFFF"/>
                </a:solidFill>
                <a:effectLst/>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README.md</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app.py</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(Web application server)</a:t>
            </a:r>
            <a:br>
              <a:rPr lang="en-IN" sz="1100" dirty="0">
                <a:solidFill>
                  <a:srgbClr val="FFFFFF"/>
                </a:solidFill>
                <a:latin typeface="Fira code" panose="020F0502020204030204" pitchFamily="34" charset="0"/>
              </a:rPr>
            </a:br>
            <a:r>
              <a:rPr lang="en-IN" sz="1100"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config.py</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(Configuration setting for the project)</a:t>
            </a:r>
            <a:br>
              <a:rPr lang="en-IN" sz="1100" dirty="0">
                <a:solidFill>
                  <a:srgbClr val="FFFFFF"/>
                </a:solidFill>
                <a:latin typeface="Fira code" panose="020F0502020204030204" pitchFamily="34" charset="0"/>
              </a:rPr>
            </a:br>
            <a:r>
              <a:rPr lang="en-IN" sz="1100"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utils.py</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(Utility function for rendering graphs)</a:t>
            </a:r>
            <a:br>
              <a:rPr lang="en-IN" sz="1100" b="0"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a:t>
            </a:r>
            <a:r>
              <a:rPr lang="en-IN" sz="1100" b="1" i="0" u="none" strike="noStrike" dirty="0" err="1">
                <a:solidFill>
                  <a:srgbClr val="FFFFFF"/>
                </a:solidFill>
                <a:effectLst/>
                <a:latin typeface="Fira code" panose="020F0502020204030204" pitchFamily="34" charset="0"/>
              </a:rPr>
              <a:t>SRC_Master.csv</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(Master data based on 2011 census)</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rawdata_csv</a:t>
            </a:r>
            <a:r>
              <a:rPr lang="en-IN" sz="1100" b="1" i="0" u="none" strike="noStrike" dirty="0">
                <a:solidFill>
                  <a:srgbClr val="FFFFFF"/>
                </a:solidFill>
                <a:effectLst/>
                <a:latin typeface="Fira code" panose="020F0502020204030204" pitchFamily="34" charset="0"/>
              </a:rPr>
              <a:t>/</a:t>
            </a:r>
            <a:br>
              <a:rPr lang="en-IN" sz="1100" b="0" i="0" u="none" strike="noStrike" dirty="0">
                <a:solidFill>
                  <a:srgbClr val="FFFFFF"/>
                </a:solidFill>
                <a:effectLst/>
                <a:latin typeface="Fira code" panose="020F0502020204030204" pitchFamily="34" charset="0"/>
              </a:rPr>
            </a:br>
            <a:r>
              <a:rPr lang="en-IN" sz="1100" b="0" i="0" u="none" strike="noStrike" dirty="0">
                <a:solidFill>
                  <a:srgbClr val="FFFFFF"/>
                </a:solidFill>
                <a:effectLst/>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 SRC_RawData_20xx_yy.csv </a:t>
            </a:r>
            <a:r>
              <a:rPr lang="en-IN" sz="1100" b="0" i="0" u="none" strike="noStrike" dirty="0">
                <a:solidFill>
                  <a:srgbClr val="FFFFFF"/>
                </a:solidFill>
                <a:effectLst/>
                <a:latin typeface="Fira code" panose="020F0502020204030204" pitchFamily="34" charset="0"/>
              </a:rPr>
              <a:t>(Raw data csv files prepared from particular excel report)</a:t>
            </a:r>
            <a:br>
              <a:rPr lang="en-IN" sz="1100" b="0"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a:t>
            </a:r>
            <a:r>
              <a:rPr lang="en-IN" sz="1100" b="1" i="0" u="none" strike="noStrike" dirty="0" err="1">
                <a:solidFill>
                  <a:srgbClr val="FFFFFF"/>
                </a:solidFill>
                <a:effectLst/>
                <a:latin typeface="Fira code" panose="020F0502020204030204" pitchFamily="34" charset="0"/>
              </a:rPr>
              <a:t>rawdata</a:t>
            </a:r>
            <a:r>
              <a:rPr lang="en-IN" sz="1100" b="1" i="0" u="none" strike="noStrike" dirty="0">
                <a:solidFill>
                  <a:srgbClr val="FFFFFF"/>
                </a:solidFill>
                <a:effectLst/>
                <a:latin typeface="Fira code" panose="020F0502020204030204" pitchFamily="34" charset="0"/>
              </a:rPr>
              <a:t>/</a:t>
            </a:r>
            <a:br>
              <a:rPr lang="en-IN" sz="1100" b="1"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 SRC_Rawdata_20xx-yy.xls(x) </a:t>
            </a:r>
            <a:r>
              <a:rPr lang="en-IN" sz="1100" b="0" i="0" u="none" strike="noStrike" dirty="0">
                <a:solidFill>
                  <a:srgbClr val="FFFFFF"/>
                </a:solidFill>
                <a:effectLst/>
                <a:latin typeface="Fira code" panose="020F0502020204030204" pitchFamily="34" charset="0"/>
              </a:rPr>
              <a:t>(Raw data report in excel)</a:t>
            </a:r>
            <a:br>
              <a:rPr lang="en-IN" sz="1100" b="0"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static/</a:t>
            </a:r>
            <a:br>
              <a:rPr lang="en-IN" sz="1100" b="1"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 </a:t>
            </a:r>
            <a:r>
              <a:rPr lang="en-IN" sz="1100" b="1" i="0" u="none" strike="noStrike" dirty="0" err="1">
                <a:solidFill>
                  <a:srgbClr val="FFFFFF"/>
                </a:solidFill>
                <a:effectLst/>
                <a:latin typeface="Fira code" panose="020F0502020204030204" pitchFamily="34" charset="0"/>
              </a:rPr>
              <a:t>css</a:t>
            </a:r>
            <a:r>
              <a:rPr lang="en-IN" sz="1100" b="1" i="0" u="none" strike="noStrike" dirty="0">
                <a:solidFill>
                  <a:srgbClr val="FFFFFF"/>
                </a:solidFill>
                <a:effectLst/>
                <a:latin typeface="Fira code" panose="020F0502020204030204" pitchFamily="34" charset="0"/>
              </a:rPr>
              <a:t>/</a:t>
            </a:r>
            <a:br>
              <a:rPr lang="en-IN" sz="1100" b="1"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    └── </a:t>
            </a:r>
            <a:r>
              <a:rPr lang="en-IN" sz="1100" b="1" i="0" u="none" strike="noStrike" dirty="0" err="1">
                <a:solidFill>
                  <a:srgbClr val="FFFFFF"/>
                </a:solidFill>
                <a:effectLst/>
                <a:latin typeface="Fira code" panose="020F0502020204030204" pitchFamily="34" charset="0"/>
              </a:rPr>
              <a:t>styles.css</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(CSS file for formatting the dashboard)</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 </a:t>
            </a:r>
            <a:r>
              <a:rPr lang="en-IN" sz="1100" b="1" i="0" u="none" strike="noStrike" dirty="0" err="1">
                <a:solidFill>
                  <a:srgbClr val="FFFFFF"/>
                </a:solidFill>
                <a:effectLst/>
                <a:latin typeface="Fira code" panose="020F0502020204030204" pitchFamily="34" charset="0"/>
              </a:rPr>
              <a:t>img</a:t>
            </a:r>
            <a:r>
              <a:rPr lang="en-IN" sz="1100" b="1" i="0" u="none" strike="noStrike" dirty="0">
                <a:solidFill>
                  <a:srgbClr val="FFFFFF"/>
                </a:solidFill>
                <a:effectLst/>
                <a:latin typeface="Fira code" panose="020F0502020204030204" pitchFamily="34" charset="0"/>
              </a:rPr>
              <a:t>/</a:t>
            </a:r>
            <a:br>
              <a:rPr lang="en-IN" sz="1100" b="1"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 &lt;icon&gt;.</a:t>
            </a:r>
            <a:r>
              <a:rPr lang="en-IN" sz="1100" b="1" i="0" u="none" strike="noStrike" dirty="0" err="1">
                <a:solidFill>
                  <a:srgbClr val="FFFFFF"/>
                </a:solidFill>
                <a:effectLst/>
                <a:latin typeface="Fira code" panose="020F0502020204030204" pitchFamily="34" charset="0"/>
              </a:rPr>
              <a:t>png</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(Various icons in the dashboard)</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 trend_&lt;filename&gt;.jpeg </a:t>
            </a:r>
            <a:r>
              <a:rPr lang="en-IN" sz="1100" b="0" i="0" u="none" strike="noStrike" dirty="0">
                <a:solidFill>
                  <a:srgbClr val="FFFFFF"/>
                </a:solidFill>
                <a:effectLst/>
                <a:latin typeface="Fira code" panose="020F0502020204030204" pitchFamily="34" charset="0"/>
              </a:rPr>
              <a:t>(Various Trend graph rendered during trend requests)</a:t>
            </a:r>
            <a:br>
              <a:rPr lang="en-IN" sz="1100" b="0" i="0" u="none" strike="noStrike" dirty="0">
                <a:solidFill>
                  <a:srgbClr val="FFFFFF"/>
                </a:solidFill>
                <a:effectLst/>
                <a:latin typeface="Fira code" panose="020F0502020204030204" pitchFamily="34" charset="0"/>
              </a:rPr>
            </a:br>
            <a:r>
              <a:rPr lang="en-IN" sz="1100" b="0" i="0" u="none" strike="noStrike" dirty="0">
                <a:solidFill>
                  <a:srgbClr val="FFFFFF"/>
                </a:solidFill>
                <a:effectLst/>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 distribution_&lt;filename&gt;.jpeg </a:t>
            </a:r>
            <a:r>
              <a:rPr lang="en-IN" sz="1100" b="0" i="0" u="none" strike="noStrike" dirty="0">
                <a:solidFill>
                  <a:srgbClr val="FFFFFF"/>
                </a:solidFill>
                <a:effectLst/>
                <a:latin typeface="Fira code" panose="020F0502020204030204" pitchFamily="34" charset="0"/>
              </a:rPr>
              <a:t>(Various Distribution graph </a:t>
            </a:r>
            <a:br>
              <a:rPr lang="en-IN" sz="1100" b="0"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a:t>
            </a:r>
            <a:r>
              <a:rPr lang="en-IN" sz="1100" i="0" u="none" strike="noStrike" dirty="0">
                <a:solidFill>
                  <a:srgbClr val="FFFFFF"/>
                </a:solidFill>
                <a:effectLst/>
                <a:latin typeface="Fira code" panose="020F0502020204030204" pitchFamily="34" charset="0"/>
              </a:rPr>
              <a:t>|</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rendered during distribution requests)</a:t>
            </a:r>
            <a:br>
              <a:rPr lang="en-IN" sz="1100" b="0"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templates/</a:t>
            </a:r>
            <a:br>
              <a:rPr lang="en-IN" sz="1100" b="1" i="0" u="none" strike="noStrike" dirty="0">
                <a:solidFill>
                  <a:srgbClr val="FFFFFF"/>
                </a:solidFill>
                <a:effectLst/>
                <a:latin typeface="Fira code" panose="020F0502020204030204" pitchFamily="34" charset="0"/>
              </a:rPr>
            </a:br>
            <a:r>
              <a:rPr lang="en-IN" sz="1100" b="1" i="0" u="none" strike="noStrike" dirty="0">
                <a:solidFill>
                  <a:srgbClr val="FFFFFF"/>
                </a:solidFill>
                <a:effectLst/>
                <a:latin typeface="Fira code" panose="020F0502020204030204" pitchFamily="34" charset="0"/>
              </a:rPr>
              <a:t>        ├── </a:t>
            </a:r>
            <a:r>
              <a:rPr lang="en-IN" sz="1100" b="1" i="0" u="none" strike="noStrike" dirty="0" err="1">
                <a:solidFill>
                  <a:srgbClr val="FFFFFF"/>
                </a:solidFill>
                <a:effectLst/>
                <a:latin typeface="Fira code" panose="020F0502020204030204" pitchFamily="34" charset="0"/>
              </a:rPr>
              <a:t>index.html</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(Home page)</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students.html</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(Students/Enrolments page)</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teachers.html</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(Teachers page)</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schools.html</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(Schools page)</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classrooms.html</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(Classrooms page)</a:t>
            </a:r>
            <a:br>
              <a:rPr lang="en-IN" sz="1100" dirty="0">
                <a:solidFill>
                  <a:srgbClr val="FFFFFF"/>
                </a:solidFill>
                <a:latin typeface="Fira code" panose="020F0502020204030204" pitchFamily="34" charset="0"/>
              </a:rPr>
            </a:br>
            <a:r>
              <a:rPr lang="en-IN" sz="1100" b="1" dirty="0">
                <a:solidFill>
                  <a:srgbClr val="FFFFFF"/>
                </a:solidFill>
                <a:latin typeface="Fira code" panose="020F0502020204030204" pitchFamily="34" charset="0"/>
              </a:rPr>
              <a:t>        </a:t>
            </a:r>
            <a:r>
              <a:rPr lang="en-IN" sz="1100" b="1" i="0" u="none" strike="noStrike" dirty="0">
                <a:solidFill>
                  <a:srgbClr val="FFFFFF"/>
                </a:solidFill>
                <a:effectLst/>
                <a:latin typeface="Fira code" panose="020F0502020204030204" pitchFamily="34" charset="0"/>
              </a:rPr>
              <a:t>└── </a:t>
            </a:r>
            <a:r>
              <a:rPr lang="en-IN" sz="1100" b="1" i="0" u="none" strike="noStrike" dirty="0" err="1">
                <a:solidFill>
                  <a:srgbClr val="FFFFFF"/>
                </a:solidFill>
                <a:effectLst/>
                <a:latin typeface="Fira code" panose="020F0502020204030204" pitchFamily="34" charset="0"/>
              </a:rPr>
              <a:t>facilities.html</a:t>
            </a:r>
            <a:r>
              <a:rPr lang="en-IN" sz="1100" b="1" i="0" u="none" strike="noStrike" dirty="0">
                <a:solidFill>
                  <a:srgbClr val="FFFFFF"/>
                </a:solidFill>
                <a:effectLst/>
                <a:latin typeface="Fira code" panose="020F0502020204030204" pitchFamily="34" charset="0"/>
              </a:rPr>
              <a:t> </a:t>
            </a:r>
            <a:r>
              <a:rPr lang="en-IN" sz="1100" b="0" i="0" u="none" strike="noStrike" dirty="0">
                <a:solidFill>
                  <a:srgbClr val="FFFFFF"/>
                </a:solidFill>
                <a:effectLst/>
                <a:latin typeface="Fira code" panose="020F0502020204030204" pitchFamily="34" charset="0"/>
              </a:rPr>
              <a:t>(Facilities page)</a:t>
            </a:r>
            <a:endParaRPr lang="en-US" sz="1200" dirty="0"/>
          </a:p>
        </p:txBody>
      </p:sp>
    </p:spTree>
    <p:extLst>
      <p:ext uri="{BB962C8B-B14F-4D97-AF65-F5344CB8AC3E}">
        <p14:creationId xmlns:p14="http://schemas.microsoft.com/office/powerpoint/2010/main" val="502966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14EA3-D8A6-81D8-790F-7EEC16CC8061}"/>
              </a:ext>
            </a:extLst>
          </p:cNvPr>
          <p:cNvSpPr>
            <a:spLocks noGrp="1"/>
          </p:cNvSpPr>
          <p:nvPr>
            <p:ph type="title"/>
          </p:nvPr>
        </p:nvSpPr>
        <p:spPr/>
        <p:txBody>
          <a:bodyPr/>
          <a:lstStyle/>
          <a:p>
            <a:pPr algn="l"/>
            <a:r>
              <a:rPr lang="en-US" dirty="0"/>
              <a:t>Utility functions</a:t>
            </a:r>
          </a:p>
        </p:txBody>
      </p:sp>
      <p:sp>
        <p:nvSpPr>
          <p:cNvPr id="3" name="Content Placeholder 2">
            <a:extLst>
              <a:ext uri="{FF2B5EF4-FFF2-40B4-BE49-F238E27FC236}">
                <a16:creationId xmlns:a16="http://schemas.microsoft.com/office/drawing/2014/main" id="{B3CCBEE9-A084-F632-8B23-4FB5EF4D9A01}"/>
              </a:ext>
            </a:extLst>
          </p:cNvPr>
          <p:cNvSpPr>
            <a:spLocks noGrp="1"/>
          </p:cNvSpPr>
          <p:nvPr>
            <p:ph idx="1"/>
          </p:nvPr>
        </p:nvSpPr>
        <p:spPr/>
        <p:txBody>
          <a:bodyPr>
            <a:normAutofit fontScale="70000" lnSpcReduction="20000"/>
          </a:bodyPr>
          <a:lstStyle/>
          <a:p>
            <a:r>
              <a:rPr lang="en-US" dirty="0"/>
              <a:t>Following are the utility functions:</a:t>
            </a:r>
          </a:p>
          <a:p>
            <a:pPr marL="800100" lvl="1" indent="-342900">
              <a:buFont typeface="+mj-lt"/>
              <a:buAutoNum type="arabicPeriod"/>
            </a:pPr>
            <a:r>
              <a:rPr lang="en-US" b="1" dirty="0" err="1"/>
              <a:t>read_all_csv</a:t>
            </a:r>
            <a:r>
              <a:rPr lang="en-US" dirty="0"/>
              <a:t> - to read all raw data csv files</a:t>
            </a:r>
          </a:p>
          <a:p>
            <a:pPr marL="800100" lvl="1" indent="-342900">
              <a:buFont typeface="+mj-lt"/>
              <a:buAutoNum type="arabicPeriod"/>
            </a:pPr>
            <a:r>
              <a:rPr lang="en-US" b="1" dirty="0" err="1"/>
              <a:t>statewise_distribution</a:t>
            </a:r>
            <a:r>
              <a:rPr lang="en-US" dirty="0"/>
              <a:t> - to plot </a:t>
            </a:r>
            <a:r>
              <a:rPr lang="en-US" dirty="0" err="1"/>
              <a:t>statewise</a:t>
            </a:r>
            <a:r>
              <a:rPr lang="en-US" dirty="0"/>
              <a:t> distribution graphs</a:t>
            </a:r>
          </a:p>
          <a:p>
            <a:pPr marL="800100" lvl="1" indent="-342900">
              <a:buFont typeface="+mj-lt"/>
              <a:buAutoNum type="arabicPeriod"/>
            </a:pPr>
            <a:r>
              <a:rPr lang="en-US" b="1" dirty="0" err="1"/>
              <a:t>total_enrolment_by_category</a:t>
            </a:r>
            <a:r>
              <a:rPr lang="en-US" dirty="0"/>
              <a:t> - to plot trend graph for enrolments</a:t>
            </a:r>
          </a:p>
          <a:p>
            <a:pPr marL="800100" lvl="1" indent="-342900">
              <a:buFont typeface="+mj-lt"/>
              <a:buAutoNum type="arabicPeriod"/>
            </a:pPr>
            <a:r>
              <a:rPr lang="en-US" b="1" dirty="0" err="1"/>
              <a:t>total_teachers_by_main_dimension</a:t>
            </a:r>
            <a:r>
              <a:rPr lang="en-US" dirty="0"/>
              <a:t> - to plot trend graph for teachers</a:t>
            </a:r>
          </a:p>
          <a:p>
            <a:pPr marL="800100" lvl="1" indent="-342900">
              <a:buFont typeface="+mj-lt"/>
              <a:buAutoNum type="arabicPeriod"/>
            </a:pPr>
            <a:r>
              <a:rPr lang="en-US" b="1" dirty="0" err="1"/>
              <a:t>total_classrooms_by_trend</a:t>
            </a:r>
            <a:r>
              <a:rPr lang="en-US" b="1" dirty="0"/>
              <a:t> </a:t>
            </a:r>
            <a:r>
              <a:rPr lang="en-US" dirty="0"/>
              <a:t>- to plot trend graph for classrooms</a:t>
            </a:r>
          </a:p>
          <a:p>
            <a:pPr marL="800100" lvl="1" indent="-342900">
              <a:buFont typeface="+mj-lt"/>
              <a:buAutoNum type="arabicPeriod"/>
            </a:pPr>
            <a:r>
              <a:rPr lang="en-US" b="1" dirty="0" err="1"/>
              <a:t>total_schools_for_facilities</a:t>
            </a:r>
            <a:r>
              <a:rPr lang="en-US" dirty="0"/>
              <a:t> - to plot trend graph for facilities</a:t>
            </a:r>
          </a:p>
          <a:p>
            <a:pPr marL="800100" lvl="1" indent="-342900">
              <a:buFont typeface="+mj-lt"/>
              <a:buAutoNum type="arabicPeriod"/>
            </a:pPr>
            <a:r>
              <a:rPr lang="en-US" b="1" dirty="0" err="1"/>
              <a:t>main_dimension_overall</a:t>
            </a:r>
            <a:r>
              <a:rPr lang="en-US" dirty="0"/>
              <a:t> - to plot trend graph by </a:t>
            </a:r>
            <a:r>
              <a:rPr lang="en-US" dirty="0" err="1"/>
              <a:t>main_dimension</a:t>
            </a:r>
            <a:r>
              <a:rPr lang="en-US" dirty="0"/>
              <a:t> for index page</a:t>
            </a:r>
          </a:p>
          <a:p>
            <a:pPr marL="800100" lvl="1" indent="-342900">
              <a:buFont typeface="+mj-lt"/>
              <a:buAutoNum type="arabicPeriod"/>
            </a:pPr>
            <a:r>
              <a:rPr lang="en-US" b="1" dirty="0" err="1"/>
              <a:t>total_schools_for_facilities_overall</a:t>
            </a:r>
            <a:r>
              <a:rPr lang="en-US" dirty="0"/>
              <a:t> - to plot trend graph by school facilities for index page</a:t>
            </a:r>
          </a:p>
          <a:p>
            <a:pPr marL="800100" lvl="1" indent="-342900">
              <a:buFont typeface="+mj-lt"/>
              <a:buAutoNum type="arabicPeriod"/>
            </a:pPr>
            <a:r>
              <a:rPr lang="en-US" b="1" dirty="0" err="1"/>
              <a:t>get_index_summary</a:t>
            </a:r>
            <a:r>
              <a:rPr lang="en-US" dirty="0"/>
              <a:t> - to get overall card values for index page</a:t>
            </a:r>
          </a:p>
          <a:p>
            <a:pPr marL="800100" lvl="1" indent="-342900">
              <a:buFont typeface="+mj-lt"/>
              <a:buAutoNum type="arabicPeriod"/>
            </a:pPr>
            <a:r>
              <a:rPr lang="en-US" b="1" dirty="0" err="1"/>
              <a:t>get_dimension_wise_summary</a:t>
            </a:r>
            <a:r>
              <a:rPr lang="en-US" dirty="0"/>
              <a:t> - to get dimension wise card values for details page</a:t>
            </a:r>
          </a:p>
        </p:txBody>
      </p:sp>
    </p:spTree>
    <p:extLst>
      <p:ext uri="{BB962C8B-B14F-4D97-AF65-F5344CB8AC3E}">
        <p14:creationId xmlns:p14="http://schemas.microsoft.com/office/powerpoint/2010/main" val="3644194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ADDF1-A3D4-B566-9550-185C2F68120A}"/>
              </a:ext>
            </a:extLst>
          </p:cNvPr>
          <p:cNvSpPr>
            <a:spLocks noGrp="1"/>
          </p:cNvSpPr>
          <p:nvPr>
            <p:ph type="title"/>
          </p:nvPr>
        </p:nvSpPr>
        <p:spPr/>
        <p:txBody>
          <a:bodyPr/>
          <a:lstStyle/>
          <a:p>
            <a:pPr algn="l"/>
            <a:r>
              <a:rPr lang="en-US" dirty="0"/>
              <a:t>Instructions for running the server and viewing the dashboard</a:t>
            </a:r>
          </a:p>
        </p:txBody>
      </p:sp>
      <p:sp>
        <p:nvSpPr>
          <p:cNvPr id="3" name="Content Placeholder 2">
            <a:extLst>
              <a:ext uri="{FF2B5EF4-FFF2-40B4-BE49-F238E27FC236}">
                <a16:creationId xmlns:a16="http://schemas.microsoft.com/office/drawing/2014/main" id="{7983F785-F4A1-359D-D917-D9F29A379DC6}"/>
              </a:ext>
            </a:extLst>
          </p:cNvPr>
          <p:cNvSpPr>
            <a:spLocks noGrp="1"/>
          </p:cNvSpPr>
          <p:nvPr>
            <p:ph idx="1"/>
          </p:nvPr>
        </p:nvSpPr>
        <p:spPr/>
        <p:txBody>
          <a:bodyPr/>
          <a:lstStyle/>
          <a:p>
            <a:r>
              <a:rPr lang="en-US" dirty="0"/>
              <a:t>Following are the steps to run the server and see the dashboard:</a:t>
            </a:r>
          </a:p>
          <a:p>
            <a:pPr marL="793750" lvl="1" indent="-342900">
              <a:buFont typeface="+mj-lt"/>
              <a:buAutoNum type="arabicPeriod"/>
            </a:pPr>
            <a:r>
              <a:rPr lang="en-US" dirty="0"/>
              <a:t>execute command: </a:t>
            </a:r>
            <a:r>
              <a:rPr lang="en-US" b="1" dirty="0"/>
              <a:t>flask run –p &lt;</a:t>
            </a:r>
            <a:r>
              <a:rPr lang="en-US" b="1" dirty="0" err="1"/>
              <a:t>port_number</a:t>
            </a:r>
            <a:r>
              <a:rPr lang="en-US" b="1" dirty="0"/>
              <a:t>&gt; </a:t>
            </a:r>
            <a:r>
              <a:rPr lang="en-US" dirty="0"/>
              <a:t>(default port number is 5000)</a:t>
            </a:r>
          </a:p>
          <a:p>
            <a:pPr marL="793750" lvl="1" indent="-342900">
              <a:buFont typeface="+mj-lt"/>
              <a:buAutoNum type="arabicPeriod"/>
            </a:pPr>
            <a:r>
              <a:rPr lang="en-US" dirty="0"/>
              <a:t>open dashboard by requesting given </a:t>
            </a:r>
            <a:r>
              <a:rPr lang="en-US" dirty="0" err="1"/>
              <a:t>url</a:t>
            </a:r>
            <a:r>
              <a:rPr lang="en-US" dirty="0"/>
              <a:t> in any of the local browser: </a:t>
            </a:r>
            <a:r>
              <a:rPr lang="en-US" b="1" dirty="0"/>
              <a:t>http://127.0.0.1:&lt;</a:t>
            </a:r>
            <a:r>
              <a:rPr lang="en-US" b="1" dirty="0" err="1"/>
              <a:t>port_number</a:t>
            </a:r>
            <a:r>
              <a:rPr lang="en-US" b="1" dirty="0"/>
              <a:t>&gt;/</a:t>
            </a:r>
          </a:p>
        </p:txBody>
      </p:sp>
    </p:spTree>
    <p:extLst>
      <p:ext uri="{BB962C8B-B14F-4D97-AF65-F5344CB8AC3E}">
        <p14:creationId xmlns:p14="http://schemas.microsoft.com/office/powerpoint/2010/main" val="713519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0CC6D-1B60-3EEA-7ECB-1EF4E0958F1F}"/>
              </a:ext>
            </a:extLst>
          </p:cNvPr>
          <p:cNvSpPr>
            <a:spLocks noGrp="1"/>
          </p:cNvSpPr>
          <p:nvPr>
            <p:ph type="title"/>
          </p:nvPr>
        </p:nvSpPr>
        <p:spPr/>
        <p:txBody>
          <a:bodyPr/>
          <a:lstStyle/>
          <a:p>
            <a:pPr algn="l"/>
            <a:r>
              <a:rPr lang="en-US" dirty="0"/>
              <a:t>Observations</a:t>
            </a:r>
          </a:p>
        </p:txBody>
      </p:sp>
      <p:sp>
        <p:nvSpPr>
          <p:cNvPr id="3" name="Content Placeholder 2">
            <a:extLst>
              <a:ext uri="{FF2B5EF4-FFF2-40B4-BE49-F238E27FC236}">
                <a16:creationId xmlns:a16="http://schemas.microsoft.com/office/drawing/2014/main" id="{C3BF5199-2478-AA12-C507-36F70F5FD59C}"/>
              </a:ext>
            </a:extLst>
          </p:cNvPr>
          <p:cNvSpPr>
            <a:spLocks noGrp="1"/>
          </p:cNvSpPr>
          <p:nvPr>
            <p:ph idx="1"/>
          </p:nvPr>
        </p:nvSpPr>
        <p:spPr>
          <a:xfrm>
            <a:off x="2611808" y="2052116"/>
            <a:ext cx="7796540" cy="3997828"/>
          </a:xfrm>
        </p:spPr>
        <p:txBody>
          <a:bodyPr>
            <a:normAutofit fontScale="92500" lnSpcReduction="10000"/>
          </a:bodyPr>
          <a:lstStyle/>
          <a:p>
            <a:r>
              <a:rPr lang="en-US" dirty="0"/>
              <a:t>At </a:t>
            </a:r>
            <a:r>
              <a:rPr lang="en-US" b="1" dirty="0"/>
              <a:t>INDIA</a:t>
            </a:r>
            <a:r>
              <a:rPr lang="en-US" dirty="0"/>
              <a:t> level (over the years):</a:t>
            </a:r>
          </a:p>
          <a:p>
            <a:pPr marL="908050" lvl="1" indent="-457200">
              <a:buFont typeface="+mj-lt"/>
              <a:buAutoNum type="arabicPeriod"/>
            </a:pPr>
            <a:r>
              <a:rPr lang="en-US" dirty="0"/>
              <a:t>Number of govt. schools much higher than number of </a:t>
            </a:r>
            <a:r>
              <a:rPr lang="en-US" dirty="0" err="1"/>
              <a:t>pvt.</a:t>
            </a:r>
            <a:r>
              <a:rPr lang="en-US" dirty="0"/>
              <a:t> schools</a:t>
            </a:r>
          </a:p>
          <a:p>
            <a:pPr marL="908050" lvl="1" indent="-457200">
              <a:buFont typeface="+mj-lt"/>
              <a:buAutoNum type="arabicPeriod"/>
            </a:pPr>
            <a:r>
              <a:rPr lang="en-US" dirty="0"/>
              <a:t>Decrease in student enrolments in govt. schools and increase in student enrolments in </a:t>
            </a:r>
            <a:r>
              <a:rPr lang="en-US" dirty="0" err="1"/>
              <a:t>pvt.</a:t>
            </a:r>
            <a:r>
              <a:rPr lang="en-US" dirty="0"/>
              <a:t> schools</a:t>
            </a:r>
          </a:p>
          <a:p>
            <a:pPr marL="908050" lvl="1" indent="-457200">
              <a:buFont typeface="+mj-lt"/>
              <a:buAutoNum type="arabicPeriod"/>
            </a:pPr>
            <a:r>
              <a:rPr lang="en-US" dirty="0"/>
              <a:t>Significant increase in number of schools with girls’ toilet during 2009-2010</a:t>
            </a:r>
          </a:p>
          <a:p>
            <a:pPr marL="908050" lvl="1" indent="-457200">
              <a:buFont typeface="+mj-lt"/>
              <a:buAutoNum type="arabicPeriod"/>
            </a:pPr>
            <a:r>
              <a:rPr lang="en-US" dirty="0"/>
              <a:t>Gradual increase in number of schools with drinking water and gradual decrease in number of schools with single teacher/single classroom</a:t>
            </a:r>
          </a:p>
          <a:p>
            <a:pPr marL="908050" lvl="1" indent="-457200">
              <a:buFont typeface="+mj-lt"/>
              <a:buAutoNum type="arabicPeriod"/>
            </a:pPr>
            <a:r>
              <a:rPr lang="en-US" dirty="0"/>
              <a:t>Overall northeastern states are performing better</a:t>
            </a:r>
          </a:p>
          <a:p>
            <a:pPr marL="908050" lvl="1" indent="-457200">
              <a:buFont typeface="+mj-lt"/>
              <a:buAutoNum type="arabicPeriod"/>
            </a:pPr>
            <a:endParaRPr lang="en-US" dirty="0"/>
          </a:p>
        </p:txBody>
      </p:sp>
    </p:spTree>
    <p:extLst>
      <p:ext uri="{BB962C8B-B14F-4D97-AF65-F5344CB8AC3E}">
        <p14:creationId xmlns:p14="http://schemas.microsoft.com/office/powerpoint/2010/main" val="1973718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74813-2436-A7E3-0B88-204B28C9E372}"/>
              </a:ext>
            </a:extLst>
          </p:cNvPr>
          <p:cNvSpPr>
            <a:spLocks noGrp="1"/>
          </p:cNvSpPr>
          <p:nvPr>
            <p:ph type="title"/>
          </p:nvPr>
        </p:nvSpPr>
        <p:spPr/>
        <p:txBody>
          <a:bodyPr/>
          <a:lstStyle/>
          <a:p>
            <a:pPr algn="l"/>
            <a:r>
              <a:rPr lang="en-US" dirty="0"/>
              <a:t>Observations (continued)</a:t>
            </a:r>
          </a:p>
        </p:txBody>
      </p:sp>
      <p:sp>
        <p:nvSpPr>
          <p:cNvPr id="3" name="Content Placeholder 2">
            <a:extLst>
              <a:ext uri="{FF2B5EF4-FFF2-40B4-BE49-F238E27FC236}">
                <a16:creationId xmlns:a16="http://schemas.microsoft.com/office/drawing/2014/main" id="{52539549-9C88-1AB8-F9DB-A5BB85CE072F}"/>
              </a:ext>
            </a:extLst>
          </p:cNvPr>
          <p:cNvSpPr>
            <a:spLocks noGrp="1"/>
          </p:cNvSpPr>
          <p:nvPr>
            <p:ph idx="1"/>
          </p:nvPr>
        </p:nvSpPr>
        <p:spPr>
          <a:xfrm>
            <a:off x="2611808" y="2569774"/>
            <a:ext cx="8221503" cy="4805884"/>
          </a:xfrm>
        </p:spPr>
        <p:txBody>
          <a:bodyPr>
            <a:normAutofit fontScale="92500" lnSpcReduction="20000"/>
          </a:bodyPr>
          <a:lstStyle/>
          <a:p>
            <a:r>
              <a:rPr lang="en-US" dirty="0"/>
              <a:t>At </a:t>
            </a:r>
            <a:r>
              <a:rPr lang="en-US" b="1" dirty="0" err="1"/>
              <a:t>Maharshtra</a:t>
            </a:r>
            <a:r>
              <a:rPr lang="en-US" dirty="0"/>
              <a:t> state level (over the years):</a:t>
            </a:r>
          </a:p>
          <a:p>
            <a:pPr marL="908050" lvl="1" indent="-457200">
              <a:buFont typeface="+mj-lt"/>
              <a:buAutoNum type="arabicPeriod"/>
            </a:pPr>
            <a:r>
              <a:rPr lang="en-US" dirty="0"/>
              <a:t>Decrease in student enrolments in govt. schools and increase in student enrolments in </a:t>
            </a:r>
            <a:r>
              <a:rPr lang="en-US" dirty="0" err="1"/>
              <a:t>pvt.</a:t>
            </a:r>
            <a:r>
              <a:rPr lang="en-US" dirty="0"/>
              <a:t> schools</a:t>
            </a:r>
          </a:p>
          <a:p>
            <a:pPr marL="908050" lvl="1" indent="-457200">
              <a:buFont typeface="+mj-lt"/>
              <a:buAutoNum type="arabicPeriod"/>
            </a:pPr>
            <a:r>
              <a:rPr lang="en-US" dirty="0"/>
              <a:t>Significant increase in number of teachers from 2013 specifically graduate and post graduate teachers</a:t>
            </a:r>
          </a:p>
          <a:p>
            <a:pPr marL="908050" lvl="1" indent="-457200">
              <a:buFont typeface="+mj-lt"/>
              <a:buAutoNum type="arabicPeriod"/>
            </a:pPr>
            <a:r>
              <a:rPr lang="en-US" dirty="0"/>
              <a:t>Significant increase in number of </a:t>
            </a:r>
            <a:r>
              <a:rPr lang="en-US" dirty="0" err="1"/>
              <a:t>pvt.</a:t>
            </a:r>
            <a:r>
              <a:rPr lang="en-US" dirty="0"/>
              <a:t> schools from 2013</a:t>
            </a:r>
          </a:p>
          <a:p>
            <a:pPr marL="908050" lvl="1" indent="-457200">
              <a:buFont typeface="+mj-lt"/>
              <a:buAutoNum type="arabicPeriod"/>
            </a:pPr>
            <a:r>
              <a:rPr lang="en-US" dirty="0"/>
              <a:t>Significant increase in number of classrooms with good condition from 2013 </a:t>
            </a:r>
          </a:p>
          <a:p>
            <a:pPr marL="908050" lvl="1" indent="-457200">
              <a:buFont typeface="+mj-lt"/>
              <a:buAutoNum type="arabicPeriod"/>
            </a:pPr>
            <a:r>
              <a:rPr lang="en-US" dirty="0"/>
              <a:t>Gradual decrease in number of classrooms which need minor/major repair</a:t>
            </a:r>
          </a:p>
          <a:p>
            <a:pPr marL="908050" lvl="1" indent="-457200">
              <a:buFont typeface="+mj-lt"/>
              <a:buAutoNum type="arabicPeriod"/>
            </a:pPr>
            <a:r>
              <a:rPr lang="en-US" dirty="0"/>
              <a:t>Significant increase in number of schools with girls’ toilet during 2009-2010</a:t>
            </a:r>
          </a:p>
          <a:p>
            <a:pPr marL="908050" lvl="1" indent="-457200">
              <a:buFont typeface="+mj-lt"/>
              <a:buAutoNum type="arabicPeriod"/>
            </a:pPr>
            <a:r>
              <a:rPr lang="en-US" dirty="0"/>
              <a:t>Gradual increase in number of schools with drinking water and gradual decrease in number of schools with single teacher/single classroom</a:t>
            </a:r>
          </a:p>
          <a:p>
            <a:pPr marL="908050" lvl="1" indent="-457200">
              <a:buFont typeface="+mj-lt"/>
              <a:buAutoNum type="arabicPeriod"/>
            </a:pPr>
            <a:endParaRPr lang="en-US" dirty="0"/>
          </a:p>
          <a:p>
            <a:pPr marL="908050" lvl="1" indent="-457200">
              <a:buFont typeface="+mj-lt"/>
              <a:buAutoNum type="arabicPeriod"/>
            </a:pPr>
            <a:endParaRPr lang="en-US" dirty="0"/>
          </a:p>
          <a:p>
            <a:pPr marL="908050" lvl="1" indent="-457200">
              <a:buFont typeface="+mj-lt"/>
              <a:buAutoNum type="arabicPeriod"/>
            </a:pPr>
            <a:endParaRPr lang="en-US" dirty="0"/>
          </a:p>
          <a:p>
            <a:endParaRPr lang="en-US" dirty="0"/>
          </a:p>
        </p:txBody>
      </p:sp>
    </p:spTree>
    <p:extLst>
      <p:ext uri="{BB962C8B-B14F-4D97-AF65-F5344CB8AC3E}">
        <p14:creationId xmlns:p14="http://schemas.microsoft.com/office/powerpoint/2010/main" val="23339415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docProps/app.xml><?xml version="1.0" encoding="utf-8"?>
<Properties xmlns="http://schemas.openxmlformats.org/officeDocument/2006/extended-properties" xmlns:vt="http://schemas.openxmlformats.org/officeDocument/2006/docPropsVTypes">
  <Template>Madison</Template>
  <TotalTime>326</TotalTime>
  <Words>975</Words>
  <Application>Microsoft Macintosh PowerPoint</Application>
  <PresentationFormat>Widescreen</PresentationFormat>
  <Paragraphs>66</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Fira code</vt:lpstr>
      <vt:lpstr>MS Shell Dlg 2</vt:lpstr>
      <vt:lpstr>Wingdings</vt:lpstr>
      <vt:lpstr>Wingdings 3</vt:lpstr>
      <vt:lpstr>Madison</vt:lpstr>
      <vt:lpstr>Education in INDIA</vt:lpstr>
      <vt:lpstr>Overview</vt:lpstr>
      <vt:lpstr>Tech Stack</vt:lpstr>
      <vt:lpstr>Libraries used</vt:lpstr>
      <vt:lpstr>Project Directory Structure</vt:lpstr>
      <vt:lpstr>Utility functions</vt:lpstr>
      <vt:lpstr>Instructions for running the server and viewing the dashboard</vt:lpstr>
      <vt:lpstr>Observations</vt:lpstr>
      <vt:lpstr>Observations (continued)</vt:lpstr>
      <vt:lpstr>Future 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in INDIA</dc:title>
  <dc:creator>Microsoft Office User</dc:creator>
  <cp:lastModifiedBy>Microsoft Office User</cp:lastModifiedBy>
  <cp:revision>57</cp:revision>
  <dcterms:created xsi:type="dcterms:W3CDTF">2022-11-22T16:30:01Z</dcterms:created>
  <dcterms:modified xsi:type="dcterms:W3CDTF">2022-11-22T21:56:47Z</dcterms:modified>
</cp:coreProperties>
</file>