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5143500" cx="9144000"/>
  <p:notesSz cx="6858000" cy="9144000"/>
  <p:embeddedFontLst>
    <p:embeddedFont>
      <p:font typeface="Roboto"/>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Roboto-bold.fntdata"/><Relationship Id="rId16" Type="http://schemas.openxmlformats.org/officeDocument/2006/relationships/font" Target="fonts/Roboto-regular.fntdata"/><Relationship Id="rId5" Type="http://schemas.openxmlformats.org/officeDocument/2006/relationships/notesMaster" Target="notesMasters/notesMaster1.xml"/><Relationship Id="rId19" Type="http://schemas.openxmlformats.org/officeDocument/2006/relationships/font" Target="fonts/Roboto-boldItalic.fntdata"/><Relationship Id="rId6" Type="http://schemas.openxmlformats.org/officeDocument/2006/relationships/slide" Target="slides/slide1.xml"/><Relationship Id="rId18" Type="http://schemas.openxmlformats.org/officeDocument/2006/relationships/font" Target="fonts/Roboto-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g793738974e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793738974e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793738974e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793738974e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g793738974e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793738974e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g793738974e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793738974e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Google Shape;75;g793738974e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793738974e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g793738974e_0_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793738974e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g793738974e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793738974e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g793738974e_0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793738974e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g793738974e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793738974e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1600"/>
              </a:spcBef>
              <a:spcAft>
                <a:spcPts val="0"/>
              </a:spcAft>
              <a:buClr>
                <a:schemeClr val="dk1"/>
              </a:buClr>
              <a:buSzPts val="1400"/>
              <a:buChar char="○"/>
              <a:defRPr>
                <a:solidFill>
                  <a:schemeClr val="dk1"/>
                </a:solidFill>
              </a:defRPr>
            </a:lvl2pPr>
            <a:lvl3pPr indent="-317500" lvl="2" marL="1371600">
              <a:spcBef>
                <a:spcPts val="1600"/>
              </a:spcBef>
              <a:spcAft>
                <a:spcPts val="0"/>
              </a:spcAft>
              <a:buClr>
                <a:schemeClr val="dk1"/>
              </a:buClr>
              <a:buSzPts val="1400"/>
              <a:buChar char="■"/>
              <a:defRPr>
                <a:solidFill>
                  <a:schemeClr val="dk1"/>
                </a:solidFill>
              </a:defRPr>
            </a:lvl3pPr>
            <a:lvl4pPr indent="-317500" lvl="3" marL="1828800">
              <a:spcBef>
                <a:spcPts val="1600"/>
              </a:spcBef>
              <a:spcAft>
                <a:spcPts val="0"/>
              </a:spcAft>
              <a:buClr>
                <a:schemeClr val="dk1"/>
              </a:buClr>
              <a:buSzPts val="1400"/>
              <a:buChar char="●"/>
              <a:defRPr>
                <a:solidFill>
                  <a:schemeClr val="dk1"/>
                </a:solidFill>
              </a:defRPr>
            </a:lvl4pPr>
            <a:lvl5pPr indent="-317500" lvl="4" marL="2286000">
              <a:spcBef>
                <a:spcPts val="1600"/>
              </a:spcBef>
              <a:spcAft>
                <a:spcPts val="0"/>
              </a:spcAft>
              <a:buClr>
                <a:schemeClr val="dk1"/>
              </a:buClr>
              <a:buSzPts val="1400"/>
              <a:buChar char="○"/>
              <a:defRPr>
                <a:solidFill>
                  <a:schemeClr val="dk1"/>
                </a:solidFill>
              </a:defRPr>
            </a:lvl5pPr>
            <a:lvl6pPr indent="-317500" lvl="5" marL="2743200">
              <a:spcBef>
                <a:spcPts val="1600"/>
              </a:spcBef>
              <a:spcAft>
                <a:spcPts val="0"/>
              </a:spcAft>
              <a:buClr>
                <a:schemeClr val="dk1"/>
              </a:buClr>
              <a:buSzPts val="1400"/>
              <a:buChar char="■"/>
              <a:defRPr>
                <a:solidFill>
                  <a:schemeClr val="dk1"/>
                </a:solidFill>
              </a:defRPr>
            </a:lvl6pPr>
            <a:lvl7pPr indent="-317500" lvl="6" marL="3200400">
              <a:spcBef>
                <a:spcPts val="1600"/>
              </a:spcBef>
              <a:spcAft>
                <a:spcPts val="0"/>
              </a:spcAft>
              <a:buClr>
                <a:schemeClr val="dk1"/>
              </a:buClr>
              <a:buSzPts val="1400"/>
              <a:buChar char="●"/>
              <a:defRPr>
                <a:solidFill>
                  <a:schemeClr val="dk1"/>
                </a:solidFill>
              </a:defRPr>
            </a:lvl7pPr>
            <a:lvl8pPr indent="-317500" lvl="7" marL="3657600">
              <a:spcBef>
                <a:spcPts val="1600"/>
              </a:spcBef>
              <a:spcAft>
                <a:spcPts val="0"/>
              </a:spcAft>
              <a:buClr>
                <a:schemeClr val="dk1"/>
              </a:buClr>
              <a:buSzPts val="1400"/>
              <a:buChar char="○"/>
              <a:defRPr>
                <a:solidFill>
                  <a:schemeClr val="dk1"/>
                </a:solidFill>
              </a:defRPr>
            </a:lvl8pPr>
            <a:lvl9pPr indent="-317500" lvl="8" marL="4114800">
              <a:spcBef>
                <a:spcPts val="1600"/>
              </a:spcBef>
              <a:spcAft>
                <a:spcPts val="160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dark-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lt2"/>
              </a:buClr>
              <a:buSzPts val="1800"/>
              <a:buChar char="●"/>
              <a:defRPr sz="1800">
                <a:solidFill>
                  <a:schemeClr val="lt2"/>
                </a:solidFill>
              </a:defRPr>
            </a:lvl1pPr>
            <a:lvl2pPr indent="-317500" lvl="1" marL="914400">
              <a:lnSpc>
                <a:spcPct val="115000"/>
              </a:lnSpc>
              <a:spcBef>
                <a:spcPts val="1600"/>
              </a:spcBef>
              <a:spcAft>
                <a:spcPts val="0"/>
              </a:spcAft>
              <a:buClr>
                <a:schemeClr val="lt2"/>
              </a:buClr>
              <a:buSzPts val="1400"/>
              <a:buChar char="○"/>
              <a:defRPr>
                <a:solidFill>
                  <a:schemeClr val="lt2"/>
                </a:solidFill>
              </a:defRPr>
            </a:lvl2pPr>
            <a:lvl3pPr indent="-317500" lvl="2" marL="1371600">
              <a:lnSpc>
                <a:spcPct val="115000"/>
              </a:lnSpc>
              <a:spcBef>
                <a:spcPts val="1600"/>
              </a:spcBef>
              <a:spcAft>
                <a:spcPts val="0"/>
              </a:spcAft>
              <a:buClr>
                <a:schemeClr val="lt2"/>
              </a:buClr>
              <a:buSzPts val="1400"/>
              <a:buChar char="■"/>
              <a:defRPr>
                <a:solidFill>
                  <a:schemeClr val="lt2"/>
                </a:solidFill>
              </a:defRPr>
            </a:lvl3pPr>
            <a:lvl4pPr indent="-317500" lvl="3" marL="1828800">
              <a:lnSpc>
                <a:spcPct val="115000"/>
              </a:lnSpc>
              <a:spcBef>
                <a:spcPts val="1600"/>
              </a:spcBef>
              <a:spcAft>
                <a:spcPts val="0"/>
              </a:spcAft>
              <a:buClr>
                <a:schemeClr val="lt2"/>
              </a:buClr>
              <a:buSzPts val="1400"/>
              <a:buChar char="●"/>
              <a:defRPr>
                <a:solidFill>
                  <a:schemeClr val="lt2"/>
                </a:solidFill>
              </a:defRPr>
            </a:lvl4pPr>
            <a:lvl5pPr indent="-317500" lvl="4" marL="2286000">
              <a:lnSpc>
                <a:spcPct val="115000"/>
              </a:lnSpc>
              <a:spcBef>
                <a:spcPts val="1600"/>
              </a:spcBef>
              <a:spcAft>
                <a:spcPts val="0"/>
              </a:spcAft>
              <a:buClr>
                <a:schemeClr val="lt2"/>
              </a:buClr>
              <a:buSzPts val="1400"/>
              <a:buChar char="○"/>
              <a:defRPr>
                <a:solidFill>
                  <a:schemeClr val="lt2"/>
                </a:solidFill>
              </a:defRPr>
            </a:lvl5pPr>
            <a:lvl6pPr indent="-317500" lvl="5" marL="2743200">
              <a:lnSpc>
                <a:spcPct val="115000"/>
              </a:lnSpc>
              <a:spcBef>
                <a:spcPts val="1600"/>
              </a:spcBef>
              <a:spcAft>
                <a:spcPts val="0"/>
              </a:spcAft>
              <a:buClr>
                <a:schemeClr val="lt2"/>
              </a:buClr>
              <a:buSzPts val="1400"/>
              <a:buChar char="■"/>
              <a:defRPr>
                <a:solidFill>
                  <a:schemeClr val="lt2"/>
                </a:solidFill>
              </a:defRPr>
            </a:lvl6pPr>
            <a:lvl7pPr indent="-317500" lvl="6" marL="3200400">
              <a:lnSpc>
                <a:spcPct val="115000"/>
              </a:lnSpc>
              <a:spcBef>
                <a:spcPts val="1600"/>
              </a:spcBef>
              <a:spcAft>
                <a:spcPts val="0"/>
              </a:spcAft>
              <a:buClr>
                <a:schemeClr val="lt2"/>
              </a:buClr>
              <a:buSzPts val="1400"/>
              <a:buChar char="●"/>
              <a:defRPr>
                <a:solidFill>
                  <a:schemeClr val="lt2"/>
                </a:solidFill>
              </a:defRPr>
            </a:lvl7pPr>
            <a:lvl8pPr indent="-317500" lvl="7" marL="3657600">
              <a:lnSpc>
                <a:spcPct val="115000"/>
              </a:lnSpc>
              <a:spcBef>
                <a:spcPts val="1600"/>
              </a:spcBef>
              <a:spcAft>
                <a:spcPts val="0"/>
              </a:spcAft>
              <a:buClr>
                <a:schemeClr val="lt2"/>
              </a:buClr>
              <a:buSzPts val="1400"/>
              <a:buChar char="○"/>
              <a:defRPr>
                <a:solidFill>
                  <a:schemeClr val="lt2"/>
                </a:solidFill>
              </a:defRPr>
            </a:lvl8pPr>
            <a:lvl9pPr indent="-317500" lvl="8" marL="4114800">
              <a:lnSpc>
                <a:spcPct val="115000"/>
              </a:lnSpc>
              <a:spcBef>
                <a:spcPts val="1600"/>
              </a:spcBef>
              <a:spcAft>
                <a:spcPts val="1600"/>
              </a:spcAft>
              <a:buClr>
                <a:schemeClr val="lt2"/>
              </a:buClr>
              <a:buSzPts val="1400"/>
              <a:buChar char="■"/>
              <a:defRPr>
                <a:solidFill>
                  <a:schemeClr val="lt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47462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GB"/>
              <a:t>Wolf of bolly street</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GB" sz="1800"/>
              <a:t>Aditya Jain 193050028</a:t>
            </a:r>
            <a:endParaRPr sz="1800"/>
          </a:p>
          <a:p>
            <a:pPr indent="0" lvl="0" marL="0" rtl="0" algn="ctr">
              <a:spcBef>
                <a:spcPts val="0"/>
              </a:spcBef>
              <a:spcAft>
                <a:spcPts val="0"/>
              </a:spcAft>
              <a:buNone/>
            </a:pPr>
            <a:r>
              <a:rPr lang="en-GB" sz="1800"/>
              <a:t>Kartavya Kothari 193050021</a:t>
            </a:r>
            <a:endParaRPr sz="1800"/>
          </a:p>
          <a:p>
            <a:pPr indent="0" lvl="0" marL="0" rtl="0" algn="ctr">
              <a:spcBef>
                <a:spcPts val="0"/>
              </a:spcBef>
              <a:spcAft>
                <a:spcPts val="0"/>
              </a:spcAft>
              <a:buNone/>
            </a:pPr>
            <a:r>
              <a:rPr lang="en-GB" sz="1800"/>
              <a:t>Karthik Prakash 193050008</a:t>
            </a:r>
            <a:endParaRPr sz="1800"/>
          </a:p>
          <a:p>
            <a:pPr indent="0" lvl="0" marL="0" rtl="0" algn="ctr">
              <a:spcBef>
                <a:spcPts val="0"/>
              </a:spcBef>
              <a:spcAft>
                <a:spcPts val="0"/>
              </a:spcAft>
              <a:buNone/>
            </a:pPr>
            <a:r>
              <a:rPr lang="en-GB" sz="1800"/>
              <a:t>Sanjay Kumar 193050068</a:t>
            </a:r>
            <a:endParaRPr sz="1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p22"/>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Thank you</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Introduction</a:t>
            </a:r>
            <a:endParaRPr/>
          </a:p>
        </p:txBody>
      </p:sp>
      <p:sp>
        <p:nvSpPr>
          <p:cNvPr id="61" name="Google Shape;61;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rgbClr val="FFFFFF"/>
              </a:buClr>
              <a:buSzPts val="1800"/>
              <a:buFont typeface="Roboto"/>
              <a:buChar char="●"/>
            </a:pPr>
            <a:r>
              <a:rPr lang="en-GB">
                <a:solidFill>
                  <a:srgbClr val="FFFFFF"/>
                </a:solidFill>
                <a:latin typeface="Roboto"/>
                <a:ea typeface="Roboto"/>
                <a:cs typeface="Roboto"/>
                <a:sym typeface="Roboto"/>
              </a:rPr>
              <a:t>The decision to hire a perfect star cast is based on budget restrictions, genre and various other parameters. This can get inefficient and prone to incomplete analysis riddled with human error and biases. Our project attempts to automate this process, from inputting budget and genre preferences to getting a perfect star cast, using various machine learning techniques.</a:t>
            </a:r>
            <a:endParaRPr>
              <a:solidFill>
                <a:srgbClr val="FFFFFF"/>
              </a:solidFill>
              <a:latin typeface="Roboto"/>
              <a:ea typeface="Roboto"/>
              <a:cs typeface="Roboto"/>
              <a:sym typeface="Roboto"/>
            </a:endParaRPr>
          </a:p>
          <a:p>
            <a:pPr indent="-342900" lvl="0" marL="457200" rtl="0" algn="l">
              <a:spcBef>
                <a:spcPts val="0"/>
              </a:spcBef>
              <a:spcAft>
                <a:spcPts val="0"/>
              </a:spcAft>
              <a:buClr>
                <a:srgbClr val="FFFFFF"/>
              </a:buClr>
              <a:buSzPts val="1800"/>
              <a:buFont typeface="Roboto"/>
              <a:buChar char="●"/>
            </a:pPr>
            <a:r>
              <a:rPr lang="en-GB">
                <a:solidFill>
                  <a:srgbClr val="FFFFFF"/>
                </a:solidFill>
                <a:latin typeface="Roboto"/>
                <a:ea typeface="Roboto"/>
                <a:cs typeface="Roboto"/>
                <a:sym typeface="Roboto"/>
              </a:rPr>
              <a:t>We will use the apriori algorithm to generate sets of actors most likely to appear in a movie (Inter compatibility, assuming if a set of actors have appeared in a movie before and are coming quite a lot of times, then they are compatible)</a:t>
            </a:r>
            <a:endParaRPr>
              <a:solidFill>
                <a:srgbClr val="FFFFF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Google Shape;66;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Goals</a:t>
            </a:r>
            <a:endParaRPr/>
          </a:p>
        </p:txBody>
      </p:sp>
      <p:sp>
        <p:nvSpPr>
          <p:cNvPr id="67" name="Google Shape;67;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rgbClr val="FFFFFF"/>
              </a:buClr>
              <a:buSzPts val="1800"/>
              <a:buChar char="●"/>
            </a:pPr>
            <a:r>
              <a:rPr lang="en-GB">
                <a:solidFill>
                  <a:srgbClr val="FFFFFF"/>
                </a:solidFill>
              </a:rPr>
              <a:t>Recommend a statistically most likely to succeed star cast</a:t>
            </a:r>
            <a:endParaRPr>
              <a:solidFill>
                <a:srgbClr val="FFFFFF"/>
              </a:solidFill>
            </a:endParaRPr>
          </a:p>
          <a:p>
            <a:pPr indent="-342900" lvl="0" marL="457200" rtl="0" algn="l">
              <a:spcBef>
                <a:spcPts val="0"/>
              </a:spcBef>
              <a:spcAft>
                <a:spcPts val="0"/>
              </a:spcAft>
              <a:buClr>
                <a:srgbClr val="FFFFFF"/>
              </a:buClr>
              <a:buSzPts val="1800"/>
              <a:buChar char="●"/>
            </a:pPr>
            <a:r>
              <a:rPr lang="en-GB">
                <a:solidFill>
                  <a:srgbClr val="FFFFFF"/>
                </a:solidFill>
              </a:rPr>
              <a:t>Recommend an inter compatible star cast</a:t>
            </a:r>
            <a:endParaRPr>
              <a:solidFill>
                <a:srgbClr val="FFFFFF"/>
              </a:solidFill>
            </a:endParaRPr>
          </a:p>
          <a:p>
            <a:pPr indent="-342900" lvl="0" marL="457200" rtl="0" algn="l">
              <a:spcBef>
                <a:spcPts val="0"/>
              </a:spcBef>
              <a:spcAft>
                <a:spcPts val="0"/>
              </a:spcAft>
              <a:buClr>
                <a:srgbClr val="FFFFFF"/>
              </a:buClr>
              <a:buSzPts val="1800"/>
              <a:buChar char="●"/>
            </a:pPr>
            <a:r>
              <a:rPr lang="en-GB">
                <a:solidFill>
                  <a:srgbClr val="FFFFFF"/>
                </a:solidFill>
              </a:rPr>
              <a:t>Minimize the budget and maximize the profits</a:t>
            </a:r>
            <a:endParaRPr>
              <a:solidFill>
                <a:srgbClr val="FFFFFF"/>
              </a:solidFill>
            </a:endParaRPr>
          </a:p>
          <a:p>
            <a:pPr indent="-342900" lvl="0" marL="457200" rtl="0" algn="l">
              <a:spcBef>
                <a:spcPts val="0"/>
              </a:spcBef>
              <a:spcAft>
                <a:spcPts val="0"/>
              </a:spcAft>
              <a:buClr>
                <a:srgbClr val="FFFFFF"/>
              </a:buClr>
              <a:buSzPts val="1800"/>
              <a:buChar char="●"/>
            </a:pPr>
            <a:r>
              <a:rPr lang="en-GB">
                <a:solidFill>
                  <a:srgbClr val="FFFFFF"/>
                </a:solidFill>
              </a:rPr>
              <a:t>Automate the star cast selection procedure</a:t>
            </a:r>
            <a:endParaRPr>
              <a:solidFill>
                <a:srgbClr val="FFFFFF"/>
              </a:solidFill>
            </a:endParaRPr>
          </a:p>
          <a:p>
            <a:pPr indent="-342900" lvl="0" marL="457200" rtl="0" algn="l">
              <a:spcBef>
                <a:spcPts val="0"/>
              </a:spcBef>
              <a:spcAft>
                <a:spcPts val="0"/>
              </a:spcAft>
              <a:buClr>
                <a:srgbClr val="FFFFFF"/>
              </a:buClr>
              <a:buSzPts val="1800"/>
              <a:buChar char="●"/>
            </a:pPr>
            <a:r>
              <a:rPr lang="en-GB">
                <a:solidFill>
                  <a:srgbClr val="FFFFFF"/>
                </a:solidFill>
              </a:rPr>
              <a:t>Generate alternative star cast if not happy with current</a:t>
            </a:r>
            <a:endParaRPr>
              <a:solidFill>
                <a:srgbClr val="FFFFFF"/>
              </a:solidFill>
            </a:endParaRPr>
          </a:p>
          <a:p>
            <a:pPr indent="-342900" lvl="0" marL="457200" rtl="0" algn="l">
              <a:spcBef>
                <a:spcPts val="0"/>
              </a:spcBef>
              <a:spcAft>
                <a:spcPts val="0"/>
              </a:spcAft>
              <a:buClr>
                <a:srgbClr val="FFFFFF"/>
              </a:buClr>
              <a:buSzPts val="1800"/>
              <a:buChar char="●"/>
            </a:pPr>
            <a:r>
              <a:rPr lang="en-GB">
                <a:solidFill>
                  <a:srgbClr val="FFFFFF"/>
                </a:solidFill>
              </a:rPr>
              <a:t>Make cast generation standard and efficient</a:t>
            </a:r>
            <a:endParaRPr>
              <a:solidFill>
                <a:srgbClr val="FFFFFF"/>
              </a:solidFill>
            </a:endParaRPr>
          </a:p>
          <a:p>
            <a:pPr indent="0" lvl="0" marL="457200" rtl="0" algn="l">
              <a:spcBef>
                <a:spcPts val="1600"/>
              </a:spcBef>
              <a:spcAft>
                <a:spcPts val="16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Google Shape;72;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Project flow</a:t>
            </a:r>
            <a:endParaRPr/>
          </a:p>
        </p:txBody>
      </p:sp>
      <p:pic>
        <p:nvPicPr>
          <p:cNvPr id="73" name="Google Shape;73;p16"/>
          <p:cNvPicPr preferRelativeResize="0"/>
          <p:nvPr/>
        </p:nvPicPr>
        <p:blipFill>
          <a:blip r:embed="rId3">
            <a:alphaModFix/>
          </a:blip>
          <a:stretch>
            <a:fillRect/>
          </a:stretch>
        </p:blipFill>
        <p:spPr>
          <a:xfrm>
            <a:off x="304800" y="1627325"/>
            <a:ext cx="8520600" cy="292312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pic>
        <p:nvPicPr>
          <p:cNvPr id="78" name="Google Shape;78;p17"/>
          <p:cNvPicPr preferRelativeResize="0"/>
          <p:nvPr/>
        </p:nvPicPr>
        <p:blipFill>
          <a:blip r:embed="rId3">
            <a:alphaModFix/>
          </a:blip>
          <a:stretch>
            <a:fillRect/>
          </a:stretch>
        </p:blipFill>
        <p:spPr>
          <a:xfrm>
            <a:off x="1431813" y="661263"/>
            <a:ext cx="6280371" cy="38209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pic>
        <p:nvPicPr>
          <p:cNvPr id="83" name="Google Shape;83;p18"/>
          <p:cNvPicPr preferRelativeResize="0"/>
          <p:nvPr/>
        </p:nvPicPr>
        <p:blipFill rotWithShape="1">
          <a:blip r:embed="rId3">
            <a:alphaModFix/>
          </a:blip>
          <a:srcRect b="18869" l="3354" r="11712" t="15453"/>
          <a:stretch/>
        </p:blipFill>
        <p:spPr>
          <a:xfrm>
            <a:off x="0" y="0"/>
            <a:ext cx="9144000" cy="51435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Google Shape;88;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Language and environment</a:t>
            </a:r>
            <a:endParaRPr/>
          </a:p>
        </p:txBody>
      </p:sp>
      <p:sp>
        <p:nvSpPr>
          <p:cNvPr id="89" name="Google Shape;89;p19"/>
          <p:cNvSpPr txBox="1"/>
          <p:nvPr>
            <p:ph idx="1" type="body"/>
          </p:nvPr>
        </p:nvSpPr>
        <p:spPr>
          <a:xfrm>
            <a:off x="387900" y="17620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rgbClr val="FFFFFF"/>
              </a:buClr>
              <a:buSzPts val="1800"/>
              <a:buChar char="●"/>
            </a:pPr>
            <a:r>
              <a:rPr lang="en-GB">
                <a:solidFill>
                  <a:srgbClr val="FFFFFF"/>
                </a:solidFill>
              </a:rPr>
              <a:t>Jupyter Notebook 6.0.1 (Coding the Application)</a:t>
            </a:r>
            <a:endParaRPr>
              <a:solidFill>
                <a:srgbClr val="FFFFFF"/>
              </a:solidFill>
            </a:endParaRPr>
          </a:p>
          <a:p>
            <a:pPr indent="-342900" lvl="0" marL="457200" rtl="0" algn="l">
              <a:spcBef>
                <a:spcPts val="0"/>
              </a:spcBef>
              <a:spcAft>
                <a:spcPts val="0"/>
              </a:spcAft>
              <a:buClr>
                <a:srgbClr val="FFFFFF"/>
              </a:buClr>
              <a:buSzPts val="1800"/>
              <a:buChar char="●"/>
            </a:pPr>
            <a:r>
              <a:rPr lang="en-GB">
                <a:solidFill>
                  <a:srgbClr val="FFFFFF"/>
                </a:solidFill>
              </a:rPr>
              <a:t>Python 3.7.4 (from conda 4.7.12)</a:t>
            </a:r>
            <a:endParaRPr>
              <a:solidFill>
                <a:srgbClr val="FFFFFF"/>
              </a:solidFill>
            </a:endParaRPr>
          </a:p>
          <a:p>
            <a:pPr indent="-342900" lvl="0" marL="457200" rtl="0" algn="l">
              <a:spcBef>
                <a:spcPts val="0"/>
              </a:spcBef>
              <a:spcAft>
                <a:spcPts val="0"/>
              </a:spcAft>
              <a:buClr>
                <a:srgbClr val="FFFFFF"/>
              </a:buClr>
              <a:buSzPts val="1800"/>
              <a:buChar char="●"/>
            </a:pPr>
            <a:r>
              <a:rPr lang="en-GB">
                <a:solidFill>
                  <a:srgbClr val="FFFFFF"/>
                </a:solidFill>
              </a:rPr>
              <a:t>MLXtend for Apriori model</a:t>
            </a:r>
            <a:endParaRPr>
              <a:solidFill>
                <a:srgbClr val="FFFFFF"/>
              </a:solidFill>
            </a:endParaRPr>
          </a:p>
          <a:p>
            <a:pPr indent="-342900" lvl="0" marL="457200" rtl="0" algn="l">
              <a:spcBef>
                <a:spcPts val="0"/>
              </a:spcBef>
              <a:spcAft>
                <a:spcPts val="0"/>
              </a:spcAft>
              <a:buClr>
                <a:srgbClr val="FFFFFF"/>
              </a:buClr>
              <a:buSzPts val="1800"/>
              <a:buChar char="●"/>
            </a:pPr>
            <a:r>
              <a:rPr lang="en-GB">
                <a:solidFill>
                  <a:srgbClr val="FFFFFF"/>
                </a:solidFill>
              </a:rPr>
              <a:t>Python Libraries - PyQt5 for UI</a:t>
            </a:r>
            <a:endParaRPr>
              <a:solidFill>
                <a:srgbClr val="FFFFFF"/>
              </a:solidFill>
            </a:endParaRPr>
          </a:p>
          <a:p>
            <a:pPr indent="-342900" lvl="0" marL="457200" rtl="0" algn="l">
              <a:spcBef>
                <a:spcPts val="0"/>
              </a:spcBef>
              <a:spcAft>
                <a:spcPts val="0"/>
              </a:spcAft>
              <a:buClr>
                <a:srgbClr val="FFFFFF"/>
              </a:buClr>
              <a:buSzPts val="1800"/>
              <a:buChar char="●"/>
            </a:pPr>
            <a:r>
              <a:rPr lang="en-GB">
                <a:solidFill>
                  <a:srgbClr val="FFFFFF"/>
                </a:solidFill>
              </a:rPr>
              <a:t>Python Libraries - pandas and numpy for data handling</a:t>
            </a:r>
            <a:endParaRPr>
              <a:solidFill>
                <a:srgbClr val="FFFFFF"/>
              </a:solidFill>
            </a:endParaRPr>
          </a:p>
          <a:p>
            <a:pPr indent="-342900" lvl="0" marL="457200" rtl="0" algn="l">
              <a:spcBef>
                <a:spcPts val="0"/>
              </a:spcBef>
              <a:spcAft>
                <a:spcPts val="0"/>
              </a:spcAft>
              <a:buClr>
                <a:srgbClr val="FFFFFF"/>
              </a:buClr>
              <a:buSzPts val="1800"/>
              <a:buChar char="●"/>
            </a:pPr>
            <a:r>
              <a:rPr lang="en-GB">
                <a:solidFill>
                  <a:srgbClr val="FFFFFF"/>
                </a:solidFill>
              </a:rPr>
              <a:t>(Tested on) Operating System: Ubuntu 16 or later, Windows 8.1 or later</a:t>
            </a:r>
            <a:endParaRPr>
              <a:solidFill>
                <a:srgbClr val="FFFFFF"/>
              </a:solidFill>
            </a:endParaRPr>
          </a:p>
          <a:p>
            <a:pPr indent="0" lvl="0" marL="457200" rtl="0" algn="l">
              <a:spcBef>
                <a:spcPts val="1600"/>
              </a:spcBef>
              <a:spcAft>
                <a:spcPts val="1600"/>
              </a:spcAft>
              <a:buNone/>
            </a:pPr>
            <a:r>
              <a:t/>
            </a:r>
            <a:endParaRPr>
              <a:solidFill>
                <a:srgbClr val="FFFFF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sp>
        <p:nvSpPr>
          <p:cNvPr id="94" name="Google Shape;94;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Code files	</a:t>
            </a:r>
            <a:endParaRPr/>
          </a:p>
        </p:txBody>
      </p:sp>
      <p:sp>
        <p:nvSpPr>
          <p:cNvPr id="95" name="Google Shape;95;p20"/>
          <p:cNvSpPr txBox="1"/>
          <p:nvPr>
            <p:ph idx="1" type="body"/>
          </p:nvPr>
        </p:nvSpPr>
        <p:spPr>
          <a:xfrm>
            <a:off x="387900" y="130282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rgbClr val="FFFFFF"/>
              </a:buClr>
              <a:buSzPts val="1800"/>
              <a:buChar char="●"/>
            </a:pPr>
            <a:r>
              <a:rPr lang="en-GB">
                <a:solidFill>
                  <a:srgbClr val="FFFFFF"/>
                </a:solidFill>
              </a:rPr>
              <a:t>StarCastRecomend.py - main file</a:t>
            </a:r>
            <a:endParaRPr>
              <a:solidFill>
                <a:srgbClr val="FFFFFF"/>
              </a:solidFill>
            </a:endParaRPr>
          </a:p>
          <a:p>
            <a:pPr indent="-342900" lvl="0" marL="457200" rtl="0" algn="l">
              <a:spcBef>
                <a:spcPts val="0"/>
              </a:spcBef>
              <a:spcAft>
                <a:spcPts val="0"/>
              </a:spcAft>
              <a:buClr>
                <a:srgbClr val="FFFFFF"/>
              </a:buClr>
              <a:buSzPts val="1800"/>
              <a:buChar char="●"/>
            </a:pPr>
            <a:r>
              <a:rPr lang="en-GB">
                <a:solidFill>
                  <a:srgbClr val="FFFFFF"/>
                </a:solidFill>
              </a:rPr>
              <a:t>gd.py - Data management</a:t>
            </a:r>
            <a:endParaRPr>
              <a:solidFill>
                <a:srgbClr val="FFFFFF"/>
              </a:solidFill>
            </a:endParaRPr>
          </a:p>
          <a:p>
            <a:pPr indent="-342900" lvl="0" marL="457200" rtl="0" algn="l">
              <a:spcBef>
                <a:spcPts val="0"/>
              </a:spcBef>
              <a:spcAft>
                <a:spcPts val="0"/>
              </a:spcAft>
              <a:buClr>
                <a:srgbClr val="FFFFFF"/>
              </a:buClr>
              <a:buSzPts val="1800"/>
              <a:buChar char="●"/>
            </a:pPr>
            <a:r>
              <a:rPr lang="en-GB">
                <a:solidFill>
                  <a:srgbClr val="FFFFFF"/>
                </a:solidFill>
              </a:rPr>
              <a:t>Apriori.py - Apriori model parameters</a:t>
            </a:r>
            <a:endParaRPr>
              <a:solidFill>
                <a:srgbClr val="FFFFFF"/>
              </a:solidFill>
            </a:endParaRPr>
          </a:p>
          <a:p>
            <a:pPr indent="-342900" lvl="0" marL="457200" rtl="0" algn="l">
              <a:spcBef>
                <a:spcPts val="0"/>
              </a:spcBef>
              <a:spcAft>
                <a:spcPts val="0"/>
              </a:spcAft>
              <a:buClr>
                <a:srgbClr val="FFFFFF"/>
              </a:buClr>
              <a:buSzPts val="1800"/>
              <a:buChar char="●"/>
            </a:pPr>
            <a:r>
              <a:rPr lang="en-GB">
                <a:solidFill>
                  <a:srgbClr val="FFFFFF"/>
                </a:solidFill>
              </a:rPr>
              <a:t>UI files</a:t>
            </a:r>
            <a:endParaRPr>
              <a:solidFill>
                <a:srgbClr val="FFFFFF"/>
              </a:solidFill>
            </a:endParaRPr>
          </a:p>
          <a:p>
            <a:pPr indent="-317500" lvl="1" marL="1371600" rtl="0" algn="l">
              <a:spcBef>
                <a:spcPts val="0"/>
              </a:spcBef>
              <a:spcAft>
                <a:spcPts val="0"/>
              </a:spcAft>
              <a:buClr>
                <a:srgbClr val="FFFFFF"/>
              </a:buClr>
              <a:buSzPts val="1400"/>
              <a:buChar char="○"/>
            </a:pPr>
            <a:r>
              <a:rPr lang="en-GB">
                <a:solidFill>
                  <a:srgbClr val="FFFFFF"/>
                </a:solidFill>
              </a:rPr>
              <a:t>projectUI.ui</a:t>
            </a:r>
            <a:endParaRPr>
              <a:solidFill>
                <a:srgbClr val="FFFFFF"/>
              </a:solidFill>
            </a:endParaRPr>
          </a:p>
          <a:p>
            <a:pPr indent="-317500" lvl="1" marL="1371600" rtl="0" algn="l">
              <a:spcBef>
                <a:spcPts val="0"/>
              </a:spcBef>
              <a:spcAft>
                <a:spcPts val="0"/>
              </a:spcAft>
              <a:buClr>
                <a:srgbClr val="FFFFFF"/>
              </a:buClr>
              <a:buSzPts val="1400"/>
              <a:buChar char="○"/>
            </a:pPr>
            <a:r>
              <a:rPr lang="en-GB">
                <a:solidFill>
                  <a:srgbClr val="FFFFFF"/>
                </a:solidFill>
              </a:rPr>
              <a:t>result.ui</a:t>
            </a:r>
            <a:endParaRPr>
              <a:solidFill>
                <a:srgbClr val="FFFFFF"/>
              </a:solidFill>
            </a:endParaRPr>
          </a:p>
          <a:p>
            <a:pPr indent="-342900" lvl="0" marL="457200" rtl="0" algn="l">
              <a:spcBef>
                <a:spcPts val="0"/>
              </a:spcBef>
              <a:spcAft>
                <a:spcPts val="0"/>
              </a:spcAft>
              <a:buClr>
                <a:srgbClr val="FFFFFF"/>
              </a:buClr>
              <a:buSzPts val="1800"/>
              <a:buChar char="●"/>
            </a:pPr>
            <a:r>
              <a:rPr lang="en-GB">
                <a:solidFill>
                  <a:srgbClr val="FFFFFF"/>
                </a:solidFill>
              </a:rPr>
              <a:t>Data files</a:t>
            </a:r>
            <a:endParaRPr>
              <a:solidFill>
                <a:srgbClr val="FFFFFF"/>
              </a:solidFill>
            </a:endParaRPr>
          </a:p>
          <a:p>
            <a:pPr indent="-317500" lvl="1" marL="1371600" rtl="0" algn="l">
              <a:spcBef>
                <a:spcPts val="0"/>
              </a:spcBef>
              <a:spcAft>
                <a:spcPts val="0"/>
              </a:spcAft>
              <a:buClr>
                <a:srgbClr val="FFFFFF"/>
              </a:buClr>
              <a:buSzPts val="1400"/>
              <a:buChar char="○"/>
            </a:pPr>
            <a:r>
              <a:rPr lang="en-GB">
                <a:solidFill>
                  <a:srgbClr val="FFFFFF"/>
                </a:solidFill>
              </a:rPr>
              <a:t>Req.csv</a:t>
            </a:r>
            <a:endParaRPr>
              <a:solidFill>
                <a:srgbClr val="FFFFFF"/>
              </a:solidFill>
            </a:endParaRPr>
          </a:p>
          <a:p>
            <a:pPr indent="-317500" lvl="1" marL="1371600" rtl="0" algn="l">
              <a:spcBef>
                <a:spcPts val="0"/>
              </a:spcBef>
              <a:spcAft>
                <a:spcPts val="0"/>
              </a:spcAft>
              <a:buClr>
                <a:srgbClr val="FFFFFF"/>
              </a:buClr>
              <a:buSzPts val="1400"/>
              <a:buChar char="○"/>
            </a:pPr>
            <a:r>
              <a:rPr lang="en-GB">
                <a:solidFill>
                  <a:srgbClr val="FFFFFF"/>
                </a:solidFill>
              </a:rPr>
              <a:t>Newresultsapriori.csv</a:t>
            </a:r>
            <a:endParaRPr>
              <a:solidFill>
                <a:srgbClr val="FFFFFF"/>
              </a:solidFill>
            </a:endParaRPr>
          </a:p>
          <a:p>
            <a:pPr indent="-317500" lvl="1" marL="1371600" rtl="0" algn="l">
              <a:spcBef>
                <a:spcPts val="0"/>
              </a:spcBef>
              <a:spcAft>
                <a:spcPts val="0"/>
              </a:spcAft>
              <a:buClr>
                <a:srgbClr val="FFFFFF"/>
              </a:buClr>
              <a:buSzPts val="1400"/>
              <a:buChar char="○"/>
            </a:pPr>
            <a:r>
              <a:rPr lang="en-GB">
                <a:solidFill>
                  <a:srgbClr val="FFFFFF"/>
                </a:solidFill>
              </a:rPr>
              <a:t>TopActor.csv</a:t>
            </a:r>
            <a:endParaRPr>
              <a:solidFill>
                <a:srgbClr val="FFFFF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9" name="Shape 99"/>
        <p:cNvGrpSpPr/>
        <p:nvPr/>
      </p:nvGrpSpPr>
      <p:grpSpPr>
        <a:xfrm>
          <a:off x="0" y="0"/>
          <a:ext cx="0" cy="0"/>
          <a:chOff x="0" y="0"/>
          <a:chExt cx="0" cy="0"/>
        </a:xfrm>
      </p:grpSpPr>
      <p:sp>
        <p:nvSpPr>
          <p:cNvPr id="100" name="Google Shape;100;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Literature Survey</a:t>
            </a:r>
            <a:endParaRPr/>
          </a:p>
        </p:txBody>
      </p:sp>
      <p:sp>
        <p:nvSpPr>
          <p:cNvPr id="101" name="Google Shape;101;p21"/>
          <p:cNvSpPr txBox="1"/>
          <p:nvPr>
            <p:ph idx="1" type="body"/>
          </p:nvPr>
        </p:nvSpPr>
        <p:spPr>
          <a:xfrm>
            <a:off x="311700" y="15749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solidFill>
                  <a:srgbClr val="FFFFFF"/>
                </a:solidFill>
              </a:rPr>
              <a:t>[1] Variety VScore https://www.varietyinsight.com/vscore/index.php</a:t>
            </a:r>
            <a:endParaRPr>
              <a:solidFill>
                <a:srgbClr val="FFFFFF"/>
              </a:solidFill>
            </a:endParaRPr>
          </a:p>
          <a:p>
            <a:pPr indent="0" lvl="0" marL="0" rtl="0" algn="l">
              <a:spcBef>
                <a:spcPts val="1600"/>
              </a:spcBef>
              <a:spcAft>
                <a:spcPts val="0"/>
              </a:spcAft>
              <a:buNone/>
            </a:pPr>
            <a:r>
              <a:rPr lang="en-GB">
                <a:solidFill>
                  <a:srgbClr val="FFFFFF"/>
                </a:solidFill>
              </a:rPr>
              <a:t>[2] Piedmont Media Research Actor Valuation http://www.piedmontmedia.com/concept-testing</a:t>
            </a:r>
            <a:endParaRPr>
              <a:solidFill>
                <a:srgbClr val="FFFFFF"/>
              </a:solidFill>
            </a:endParaRPr>
          </a:p>
          <a:p>
            <a:pPr indent="0" lvl="0" marL="0" rtl="0" algn="l">
              <a:spcBef>
                <a:spcPts val="1600"/>
              </a:spcBef>
              <a:spcAft>
                <a:spcPts val="1600"/>
              </a:spcAft>
              <a:buNone/>
            </a:pPr>
            <a:r>
              <a:rPr lang="en-GB">
                <a:solidFill>
                  <a:srgbClr val="FFFFFF"/>
                </a:solidFill>
              </a:rPr>
              <a:t>[3] How Vulture Ranked Its 2013 Most Valuable Stars List http://www.vulture.com/2013/10/most-valuable-stars-2013-methodology.html</a:t>
            </a:r>
            <a:endParaRPr>
              <a:solidFill>
                <a:srgbClr val="FFFFFF"/>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