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5143500" cx="9144000"/>
  <p:notesSz cx="6858000" cy="9144000"/>
  <p:embeddedFontLst>
    <p:embeddedFont>
      <p:font typeface="Roboto"/>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5A39F32-B331-4BF0-B0C3-567FF4CB64C6}">
  <a:tblStyle styleId="{C5A39F32-B331-4BF0-B0C3-567FF4CB64C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Roboto-regular.fntdata"/><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Roboto-italic.fntdata"/><Relationship Id="rId6" Type="http://schemas.openxmlformats.org/officeDocument/2006/relationships/notesMaster" Target="notesMasters/notesMaster1.xml"/><Relationship Id="rId18" Type="http://schemas.openxmlformats.org/officeDocument/2006/relationships/font" Target="fonts/Roboto-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7b0f520789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7b0f520789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7b0f520789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7b0f520789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7b0f520789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7b0f520789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7b0f520789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7b0f520789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7b0f520789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7b0f520789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7b0f520789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7b0f520789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7b0f520789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7b0f520789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7b0f520789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7b0f520789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7b0f520789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7b0f520789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hyperlink" Target="https://www.tensorflow.org/datasets/catalog/overview"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409275" y="1240575"/>
            <a:ext cx="8520600" cy="18678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sz="5300"/>
              <a:t>CS772: Audio to Text Summarization</a:t>
            </a:r>
            <a:endParaRPr sz="5300"/>
          </a:p>
          <a:p>
            <a:pPr indent="0" lvl="0" marL="0" rtl="0" algn="ctr">
              <a:spcBef>
                <a:spcPts val="0"/>
              </a:spcBef>
              <a:spcAft>
                <a:spcPts val="0"/>
              </a:spcAft>
              <a:buNone/>
            </a:pPr>
            <a:r>
              <a:t/>
            </a:r>
            <a:endParaRPr sz="3533"/>
          </a:p>
          <a:p>
            <a:pPr indent="0" lvl="0" marL="0" rtl="0" algn="ctr">
              <a:spcBef>
                <a:spcPts val="0"/>
              </a:spcBef>
              <a:spcAft>
                <a:spcPts val="0"/>
              </a:spcAft>
              <a:buNone/>
            </a:pPr>
            <a:r>
              <a:t/>
            </a:r>
            <a:endParaRPr sz="3533"/>
          </a:p>
          <a:p>
            <a:pPr indent="0" lvl="0" marL="0" rtl="0" algn="ctr">
              <a:spcBef>
                <a:spcPts val="0"/>
              </a:spcBef>
              <a:spcAft>
                <a:spcPts val="0"/>
              </a:spcAft>
              <a:buNone/>
            </a:pPr>
            <a:r>
              <a:t/>
            </a:r>
            <a:endParaRPr sz="2400">
              <a:highlight>
                <a:srgbClr val="EDEBE9"/>
              </a:highlight>
            </a:endParaRPr>
          </a:p>
        </p:txBody>
      </p:sp>
      <p:sp>
        <p:nvSpPr>
          <p:cNvPr id="55" name="Google Shape;55;p13"/>
          <p:cNvSpPr txBox="1"/>
          <p:nvPr>
            <p:ph idx="1" type="subTitle"/>
          </p:nvPr>
        </p:nvSpPr>
        <p:spPr>
          <a:xfrm>
            <a:off x="311700" y="2035100"/>
            <a:ext cx="8520600" cy="2851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Team Id: 17</a:t>
            </a:r>
            <a:endParaRPr/>
          </a:p>
          <a:p>
            <a:pPr indent="0" lvl="0" marL="0" rtl="0" algn="ctr">
              <a:spcBef>
                <a:spcPts val="0"/>
              </a:spcBef>
              <a:spcAft>
                <a:spcPts val="0"/>
              </a:spcAft>
              <a:buNone/>
            </a:pPr>
            <a:r>
              <a:t/>
            </a:r>
            <a:endParaRPr/>
          </a:p>
          <a:p>
            <a:pPr indent="0" lvl="0" marL="0" rtl="0" algn="ctr">
              <a:spcBef>
                <a:spcPts val="0"/>
              </a:spcBef>
              <a:spcAft>
                <a:spcPts val="0"/>
              </a:spcAft>
              <a:buClr>
                <a:schemeClr val="dk1"/>
              </a:buClr>
              <a:buSzPts val="1100"/>
              <a:buFont typeface="Arial"/>
              <a:buNone/>
            </a:pPr>
            <a:r>
              <a:rPr lang="en"/>
              <a:t>Ankush Agarwal (203050007)</a:t>
            </a:r>
            <a:endParaRPr/>
          </a:p>
          <a:p>
            <a:pPr indent="0" lvl="0" marL="0" rtl="0" algn="ctr">
              <a:spcBef>
                <a:spcPts val="0"/>
              </a:spcBef>
              <a:spcAft>
                <a:spcPts val="0"/>
              </a:spcAft>
              <a:buClr>
                <a:schemeClr val="dk1"/>
              </a:buClr>
              <a:buSzPts val="1100"/>
              <a:buFont typeface="Arial"/>
              <a:buNone/>
            </a:pPr>
            <a:r>
              <a:rPr lang="en"/>
              <a:t>Rohit Kundu       (203050030)</a:t>
            </a:r>
            <a:endParaRPr/>
          </a:p>
          <a:p>
            <a:pPr indent="0" lvl="0" marL="0" rtl="0" algn="ctr">
              <a:spcBef>
                <a:spcPts val="0"/>
              </a:spcBef>
              <a:spcAft>
                <a:spcPts val="0"/>
              </a:spcAft>
              <a:buClr>
                <a:schemeClr val="dk1"/>
              </a:buClr>
              <a:buSzPts val="1100"/>
              <a:buFont typeface="Arial"/>
              <a:buNone/>
            </a:pPr>
            <a:r>
              <a:rPr lang="en"/>
              <a:t>Vishal Pramanik (203050104)</a:t>
            </a:r>
            <a:endParaRPr/>
          </a:p>
          <a:p>
            <a:pPr indent="0" lvl="0" marL="0" rtl="0" algn="ctr">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Conclusion and Future Work</a:t>
            </a:r>
            <a:endParaRPr/>
          </a:p>
        </p:txBody>
      </p:sp>
      <p:sp>
        <p:nvSpPr>
          <p:cNvPr id="111" name="Google Shape;111;p2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Conclusion</a:t>
            </a:r>
            <a:endParaRPr/>
          </a:p>
          <a:p>
            <a:pPr indent="0" lvl="0" marL="0" rtl="0" algn="l">
              <a:spcBef>
                <a:spcPts val="1200"/>
              </a:spcBef>
              <a:spcAft>
                <a:spcPts val="0"/>
              </a:spcAft>
              <a:buNone/>
            </a:pPr>
            <a:r>
              <a:rPr lang="en"/>
              <a:t>We have converted the audio text to summarized readable text. Different datasets shows different results for the texts such as Wikihow and Big_patent dataset give better results for news articles. Audio to text conversion works well when the audio is clearly uttered.</a:t>
            </a:r>
            <a:endParaRPr/>
          </a:p>
          <a:p>
            <a:pPr indent="0" lvl="0" marL="0" rtl="0" algn="l">
              <a:spcBef>
                <a:spcPts val="1200"/>
              </a:spcBef>
              <a:spcAft>
                <a:spcPts val="0"/>
              </a:spcAft>
              <a:buNone/>
            </a:pPr>
            <a:r>
              <a:rPr lang="en"/>
              <a:t>Future Work</a:t>
            </a:r>
            <a:endParaRPr/>
          </a:p>
          <a:p>
            <a:pPr indent="-342900" lvl="0" marL="457200" rtl="0" algn="l">
              <a:spcBef>
                <a:spcPts val="1200"/>
              </a:spcBef>
              <a:spcAft>
                <a:spcPts val="0"/>
              </a:spcAft>
              <a:buSzPts val="1800"/>
              <a:buChar char="●"/>
            </a:pPr>
            <a:r>
              <a:rPr lang="en"/>
              <a:t>Prepare end-to-end data</a:t>
            </a:r>
            <a:endParaRPr/>
          </a:p>
          <a:p>
            <a:pPr indent="-342900" lvl="0" marL="457200" rtl="0" algn="l">
              <a:spcBef>
                <a:spcPts val="0"/>
              </a:spcBef>
              <a:spcAft>
                <a:spcPts val="0"/>
              </a:spcAft>
              <a:buSzPts val="1800"/>
              <a:buChar char="●"/>
            </a:pPr>
            <a:r>
              <a:rPr lang="en"/>
              <a:t>Create an end-to-end model for audio summarization</a:t>
            </a:r>
            <a:endParaRPr/>
          </a:p>
          <a:p>
            <a:pPr indent="0" lvl="0" marL="0" rtl="0" algn="l">
              <a:spcBef>
                <a:spcPts val="1200"/>
              </a:spcBef>
              <a:spcAft>
                <a:spcPts val="12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Problem Statement</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Input: Audio of spoken text</a:t>
            </a:r>
            <a:endParaRPr/>
          </a:p>
          <a:p>
            <a:pPr indent="0" lvl="0" marL="0" rtl="0" algn="l">
              <a:spcBef>
                <a:spcPts val="1200"/>
              </a:spcBef>
              <a:spcAft>
                <a:spcPts val="0"/>
              </a:spcAft>
              <a:buNone/>
            </a:pPr>
            <a:r>
              <a:rPr lang="en"/>
              <a:t>Output: Summarized text of the audio</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Many audio files are present today. But someone who has difficulty in </a:t>
            </a:r>
            <a:r>
              <a:rPr lang="en"/>
              <a:t>understanding</a:t>
            </a:r>
            <a:r>
              <a:rPr lang="en"/>
              <a:t> the audio text due to accent or other problems, can convert the audio text to readable summarized text for understanding the gist of content.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Basic papers</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AutoNum type="arabicPeriod"/>
            </a:pPr>
            <a:r>
              <a:rPr lang="en" sz="1400">
                <a:solidFill>
                  <a:srgbClr val="222222"/>
                </a:solidFill>
                <a:highlight>
                  <a:srgbClr val="FFFFFF"/>
                </a:highlight>
              </a:rPr>
              <a:t>Zhang J, Zhao Y, Saleh M, Liu P. Pegasus: Pre-training with extracted gap-sentences for abstractive summarization. In International Conference on Machine Learning (pp. 11328-11339). 2020.</a:t>
            </a:r>
            <a:endParaRPr sz="1400">
              <a:solidFill>
                <a:srgbClr val="222222"/>
              </a:solidFill>
              <a:highlight>
                <a:srgbClr val="FFFFFF"/>
              </a:highlight>
            </a:endParaRPr>
          </a:p>
          <a:p>
            <a:pPr indent="0" lvl="0" marL="457200" rtl="0" algn="l">
              <a:spcBef>
                <a:spcPts val="1200"/>
              </a:spcBef>
              <a:spcAft>
                <a:spcPts val="0"/>
              </a:spcAft>
              <a:buNone/>
            </a:pPr>
            <a:r>
              <a:t/>
            </a:r>
            <a:endParaRPr sz="1400">
              <a:solidFill>
                <a:srgbClr val="222222"/>
              </a:solidFill>
              <a:highlight>
                <a:srgbClr val="FFFFFF"/>
              </a:highlight>
            </a:endParaRPr>
          </a:p>
          <a:p>
            <a:pPr indent="-317500" lvl="0" marL="457200" rtl="0" algn="l">
              <a:spcBef>
                <a:spcPts val="1200"/>
              </a:spcBef>
              <a:spcAft>
                <a:spcPts val="0"/>
              </a:spcAft>
              <a:buClr>
                <a:srgbClr val="222222"/>
              </a:buClr>
              <a:buSzPts val="1400"/>
              <a:buAutoNum type="arabicPeriod"/>
            </a:pPr>
            <a:r>
              <a:rPr lang="en" sz="1400">
                <a:solidFill>
                  <a:srgbClr val="222222"/>
                </a:solidFill>
                <a:highlight>
                  <a:srgbClr val="FFFFFF"/>
                </a:highlight>
              </a:rPr>
              <a:t>Changhan Wang, Yun Tang, Xutai Ma, Anne Wu, Dmytro Okhonko, Juan Pino. fairseq S2T: Fast Speech-to-Text Modeling with fairseq. In Proceedings of the 1st Conference of the Asia-Pacific Chapter of the Association for Computational Linguistics and the 10th International Joint Conference on Natural Language Processing: System Demonstrations. 2020.</a:t>
            </a:r>
            <a:endParaRPr sz="1400">
              <a:solidFill>
                <a:srgbClr val="222222"/>
              </a:solidFill>
              <a:highlight>
                <a:srgbClr val="FFFFFF"/>
              </a:highligh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Data</a:t>
            </a:r>
            <a:endParaRPr/>
          </a:p>
        </p:txBody>
      </p:sp>
      <p:sp>
        <p:nvSpPr>
          <p:cNvPr id="73" name="Google Shape;73;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Description: We used publicly available summarization datasets</a:t>
            </a:r>
            <a:endParaRPr/>
          </a:p>
          <a:p>
            <a:pPr indent="0" lvl="0" marL="0" rtl="0" algn="l">
              <a:spcBef>
                <a:spcPts val="1200"/>
              </a:spcBef>
              <a:spcAft>
                <a:spcPts val="0"/>
              </a:spcAft>
              <a:buNone/>
            </a:pPr>
            <a:r>
              <a:rPr lang="en"/>
              <a:t>XSum : It consists of 227k BBC articles from 2010 to 2017 which covers a wide variety of subjects</a:t>
            </a:r>
            <a:r>
              <a:rPr lang="en"/>
              <a:t> along with professionally written single-sentence summaries</a:t>
            </a:r>
            <a:r>
              <a:rPr lang="en"/>
              <a:t>.</a:t>
            </a:r>
            <a:endParaRPr/>
          </a:p>
          <a:p>
            <a:pPr indent="0" lvl="0" marL="0" rtl="0" algn="l">
              <a:spcBef>
                <a:spcPts val="1200"/>
              </a:spcBef>
              <a:spcAft>
                <a:spcPts val="0"/>
              </a:spcAft>
              <a:buNone/>
            </a:pPr>
            <a:r>
              <a:rPr lang="en"/>
              <a:t>DailyMail: This dataset contains 93k articles from the CNN, and 220k articles the Daily Mail newspapers. </a:t>
            </a:r>
            <a:endParaRPr/>
          </a:p>
          <a:p>
            <a:pPr indent="0" lvl="0" marL="0" rtl="0" algn="l">
              <a:spcBef>
                <a:spcPts val="1200"/>
              </a:spcBef>
              <a:spcAft>
                <a:spcPts val="1200"/>
              </a:spcAft>
              <a:buNone/>
            </a:pPr>
            <a:r>
              <a:rPr lang="en"/>
              <a:t>Multi-News: It is a multi-document summarization dataset consisting of 56k pairs of news articles and their human-written summaries from the site newser.com.</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ph idx="1" type="body"/>
          </p:nvPr>
        </p:nvSpPr>
        <p:spPr>
          <a:xfrm>
            <a:off x="311700" y="308600"/>
            <a:ext cx="8520600" cy="2263200"/>
          </a:xfrm>
          <a:prstGeom prst="rect">
            <a:avLst/>
          </a:prstGeom>
        </p:spPr>
        <p:txBody>
          <a:bodyPr anchorCtr="0" anchor="t" bIns="91425" lIns="91425" spcFirstLastPara="1" rIns="91425" wrap="square" tIns="91425">
            <a:normAutofit fontScale="32500" lnSpcReduction="20000"/>
          </a:bodyPr>
          <a:lstStyle/>
          <a:p>
            <a:pPr indent="0" lvl="0" marL="0" rtl="0" algn="l">
              <a:spcBef>
                <a:spcPts val="0"/>
              </a:spcBef>
              <a:spcAft>
                <a:spcPts val="0"/>
              </a:spcAft>
              <a:buNone/>
            </a:pPr>
            <a:r>
              <a:rPr lang="en" sz="5050"/>
              <a:t>WikiHow: It is a large-scale dataset of instructions from the online WikiHow.com website. Each of 200k examples consists of multiple instruction-step paragraphs along with a summarizing sentence.</a:t>
            </a:r>
            <a:endParaRPr sz="5050"/>
          </a:p>
          <a:p>
            <a:pPr indent="0" lvl="0" marL="0" rtl="0" algn="l">
              <a:spcBef>
                <a:spcPts val="1200"/>
              </a:spcBef>
              <a:spcAft>
                <a:spcPts val="0"/>
              </a:spcAft>
              <a:buNone/>
            </a:pPr>
            <a:r>
              <a:rPr lang="en" sz="5050"/>
              <a:t>BillSum: This contains 23k US Congressional bills and human-written reference summaries from the 103rd-115th (1993-2018) sessions of Congress. </a:t>
            </a:r>
            <a:endParaRPr sz="5050"/>
          </a:p>
          <a:p>
            <a:pPr indent="0" lvl="0" marL="0" rtl="0" algn="l">
              <a:spcBef>
                <a:spcPts val="1200"/>
              </a:spcBef>
              <a:spcAft>
                <a:spcPts val="1200"/>
              </a:spcAft>
              <a:buNone/>
            </a:pPr>
            <a:r>
              <a:rPr b="1" lang="en" sz="5050"/>
              <a:t>Test DATA</a:t>
            </a:r>
            <a:r>
              <a:rPr lang="en" sz="5050"/>
              <a:t>: 15 instances from cnn_dailymail (URL: https://huggingface.co/datasets/cnn_dailymail)</a:t>
            </a:r>
            <a:endParaRPr sz="5050"/>
          </a:p>
        </p:txBody>
      </p:sp>
      <p:pic>
        <p:nvPicPr>
          <p:cNvPr id="79" name="Google Shape;79;p17"/>
          <p:cNvPicPr preferRelativeResize="0"/>
          <p:nvPr/>
        </p:nvPicPr>
        <p:blipFill>
          <a:blip r:embed="rId3">
            <a:alphaModFix/>
          </a:blip>
          <a:stretch>
            <a:fillRect/>
          </a:stretch>
        </p:blipFill>
        <p:spPr>
          <a:xfrm>
            <a:off x="5053350" y="2013275"/>
            <a:ext cx="3581400" cy="2647950"/>
          </a:xfrm>
          <a:prstGeom prst="rect">
            <a:avLst/>
          </a:prstGeom>
          <a:noFill/>
          <a:ln>
            <a:noFill/>
          </a:ln>
        </p:spPr>
      </p:pic>
      <p:sp>
        <p:nvSpPr>
          <p:cNvPr id="80" name="Google Shape;80;p17"/>
          <p:cNvSpPr txBox="1"/>
          <p:nvPr/>
        </p:nvSpPr>
        <p:spPr>
          <a:xfrm>
            <a:off x="432100" y="2787800"/>
            <a:ext cx="3581400" cy="1098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800">
                <a:solidFill>
                  <a:schemeClr val="dk2"/>
                </a:solidFill>
              </a:rPr>
              <a:t>URL: </a:t>
            </a:r>
            <a:r>
              <a:rPr lang="en" sz="1800" u="sng">
                <a:solidFill>
                  <a:schemeClr val="accent5"/>
                </a:solidFill>
                <a:hlinkClick r:id="rId4">
                  <a:extLst>
                    <a:ext uri="{A12FA001-AC4F-418D-AE19-62706E023703}">
                      <ahyp:hlinkClr val="tx"/>
                    </a:ext>
                  </a:extLst>
                </a:hlinkClick>
              </a:rPr>
              <a:t>https://www.tensorflow.org/datasets/catalog/overview</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2099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Technique Used</a:t>
            </a:r>
            <a:endParaRPr/>
          </a:p>
        </p:txBody>
      </p:sp>
      <p:pic>
        <p:nvPicPr>
          <p:cNvPr id="86" name="Google Shape;86;p18"/>
          <p:cNvPicPr preferRelativeResize="0"/>
          <p:nvPr/>
        </p:nvPicPr>
        <p:blipFill>
          <a:blip r:embed="rId3">
            <a:alphaModFix/>
          </a:blip>
          <a:stretch>
            <a:fillRect/>
          </a:stretch>
        </p:blipFill>
        <p:spPr>
          <a:xfrm>
            <a:off x="547688" y="841399"/>
            <a:ext cx="8048625" cy="3596725"/>
          </a:xfrm>
          <a:prstGeom prst="rect">
            <a:avLst/>
          </a:prstGeom>
          <a:noFill/>
          <a:ln>
            <a:noFill/>
          </a:ln>
        </p:spPr>
      </p:pic>
      <p:sp>
        <p:nvSpPr>
          <p:cNvPr id="87" name="Google Shape;87;p18"/>
          <p:cNvSpPr txBox="1"/>
          <p:nvPr/>
        </p:nvSpPr>
        <p:spPr>
          <a:xfrm>
            <a:off x="449850" y="4312200"/>
            <a:ext cx="82443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Fig1: Transformer Encoder-Decoder model. Both GSG and MLM are applied simultaneously. One sentence is masked with [MASK1] and used as target generation text (GSG). The other two sentences remain in the input, but some tokens are randomly masked by [MASK2] (MLM).</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Results</a:t>
            </a:r>
            <a:endParaRPr/>
          </a:p>
        </p:txBody>
      </p:sp>
      <p:graphicFrame>
        <p:nvGraphicFramePr>
          <p:cNvPr id="93" name="Google Shape;93;p19"/>
          <p:cNvGraphicFramePr/>
          <p:nvPr/>
        </p:nvGraphicFramePr>
        <p:xfrm>
          <a:off x="158188" y="1749375"/>
          <a:ext cx="3000000" cy="3000000"/>
        </p:xfrm>
        <a:graphic>
          <a:graphicData uri="http://schemas.openxmlformats.org/drawingml/2006/table">
            <a:tbl>
              <a:tblPr>
                <a:noFill/>
                <a:tableStyleId>{C5A39F32-B331-4BF0-B0C3-567FF4CB64C6}</a:tableStyleId>
              </a:tblPr>
              <a:tblGrid>
                <a:gridCol w="1628550"/>
                <a:gridCol w="2269725"/>
                <a:gridCol w="2590350"/>
                <a:gridCol w="2339000"/>
              </a:tblGrid>
              <a:tr h="381000">
                <a:tc>
                  <a:txBody>
                    <a:bodyPr/>
                    <a:lstStyle/>
                    <a:p>
                      <a:pPr indent="0" lvl="0" marL="0" rtl="0" algn="l">
                        <a:spcBef>
                          <a:spcPts val="0"/>
                        </a:spcBef>
                        <a:spcAft>
                          <a:spcPts val="0"/>
                        </a:spcAft>
                        <a:buNone/>
                      </a:pPr>
                      <a:r>
                        <a:rPr lang="en"/>
                        <a:t>Metric Evaluation</a:t>
                      </a:r>
                      <a:endParaRPr/>
                    </a:p>
                  </a:txBody>
                  <a:tcPr marT="91425" marB="91425" marR="91425" marL="91425"/>
                </a:tc>
                <a:tc>
                  <a:txBody>
                    <a:bodyPr/>
                    <a:lstStyle/>
                    <a:p>
                      <a:pPr indent="0" lvl="0" marL="0" rtl="0" algn="l">
                        <a:spcBef>
                          <a:spcPts val="0"/>
                        </a:spcBef>
                        <a:spcAft>
                          <a:spcPts val="0"/>
                        </a:spcAft>
                        <a:buNone/>
                      </a:pPr>
                      <a:r>
                        <a:rPr lang="en"/>
                        <a:t>F1-score</a:t>
                      </a:r>
                      <a:endParaRPr/>
                    </a:p>
                  </a:txBody>
                  <a:tcPr marT="91425" marB="91425" marR="91425" marL="91425"/>
                </a:tc>
                <a:tc>
                  <a:txBody>
                    <a:bodyPr/>
                    <a:lstStyle/>
                    <a:p>
                      <a:pPr indent="0" lvl="0" marL="0" rtl="0" algn="l">
                        <a:spcBef>
                          <a:spcPts val="0"/>
                        </a:spcBef>
                        <a:spcAft>
                          <a:spcPts val="0"/>
                        </a:spcAft>
                        <a:buNone/>
                      </a:pPr>
                      <a:r>
                        <a:rPr lang="en"/>
                        <a:t>Precision</a:t>
                      </a:r>
                      <a:endParaRPr/>
                    </a:p>
                  </a:txBody>
                  <a:tcPr marT="91425" marB="91425" marR="91425" marL="91425"/>
                </a:tc>
                <a:tc>
                  <a:txBody>
                    <a:bodyPr/>
                    <a:lstStyle/>
                    <a:p>
                      <a:pPr indent="0" lvl="0" marL="0" rtl="0" algn="l">
                        <a:spcBef>
                          <a:spcPts val="0"/>
                        </a:spcBef>
                        <a:spcAft>
                          <a:spcPts val="0"/>
                        </a:spcAft>
                        <a:buNone/>
                      </a:pPr>
                      <a:r>
                        <a:rPr lang="en"/>
                        <a:t>Recall</a:t>
                      </a:r>
                      <a:endParaRPr/>
                    </a:p>
                  </a:txBody>
                  <a:tcPr marT="91425" marB="91425" marR="91425" marL="91425"/>
                </a:tc>
              </a:tr>
              <a:tr h="381000">
                <a:tc>
                  <a:txBody>
                    <a:bodyPr/>
                    <a:lstStyle/>
                    <a:p>
                      <a:pPr indent="0" lvl="0" marL="0" rtl="0" algn="l">
                        <a:spcBef>
                          <a:spcPts val="0"/>
                        </a:spcBef>
                        <a:spcAft>
                          <a:spcPts val="0"/>
                        </a:spcAft>
                        <a:buNone/>
                      </a:pPr>
                      <a:r>
                        <a:rPr lang="en"/>
                        <a:t>Rogue-1</a:t>
                      </a:r>
                      <a:endParaRPr/>
                    </a:p>
                  </a:txBody>
                  <a:tcPr marT="91425" marB="91425" marR="91425" marL="91425"/>
                </a:tc>
                <a:tc>
                  <a:txBody>
                    <a:bodyPr/>
                    <a:lstStyle/>
                    <a:p>
                      <a:pPr indent="0" lvl="0" marL="0" rtl="0" algn="l">
                        <a:lnSpc>
                          <a:spcPct val="115000"/>
                        </a:lnSpc>
                        <a:spcBef>
                          <a:spcPts val="0"/>
                        </a:spcBef>
                        <a:spcAft>
                          <a:spcPts val="1200"/>
                        </a:spcAft>
                        <a:buClr>
                          <a:schemeClr val="dk1"/>
                        </a:buClr>
                        <a:buSzPts val="1100"/>
                        <a:buFont typeface="Arial"/>
                        <a:buNone/>
                      </a:pPr>
                      <a:r>
                        <a:rPr lang="en" sz="1800">
                          <a:solidFill>
                            <a:schemeClr val="dk2"/>
                          </a:solidFill>
                        </a:rPr>
                        <a:t>0.227</a:t>
                      </a:r>
                      <a:endParaRPr/>
                    </a:p>
                  </a:txBody>
                  <a:tcPr marT="91425" marB="91425" marR="91425" marL="91425"/>
                </a:tc>
                <a:tc>
                  <a:txBody>
                    <a:bodyPr/>
                    <a:lstStyle/>
                    <a:p>
                      <a:pPr indent="0" lvl="0" marL="0" rtl="0" algn="l">
                        <a:lnSpc>
                          <a:spcPct val="115000"/>
                        </a:lnSpc>
                        <a:spcBef>
                          <a:spcPts val="0"/>
                        </a:spcBef>
                        <a:spcAft>
                          <a:spcPts val="1200"/>
                        </a:spcAft>
                        <a:buClr>
                          <a:schemeClr val="dk1"/>
                        </a:buClr>
                        <a:buSzPts val="1100"/>
                        <a:buFont typeface="Arial"/>
                        <a:buNone/>
                      </a:pPr>
                      <a:r>
                        <a:rPr lang="en" sz="1800">
                          <a:solidFill>
                            <a:schemeClr val="dk2"/>
                          </a:solidFill>
                        </a:rPr>
                        <a:t>0.182</a:t>
                      </a:r>
                      <a:endParaRPr/>
                    </a:p>
                  </a:txBody>
                  <a:tcPr marT="91425" marB="91425" marR="91425" marL="91425"/>
                </a:tc>
                <a:tc>
                  <a:txBody>
                    <a:bodyPr/>
                    <a:lstStyle/>
                    <a:p>
                      <a:pPr indent="0" lvl="0" marL="0" rtl="0" algn="l">
                        <a:lnSpc>
                          <a:spcPct val="115000"/>
                        </a:lnSpc>
                        <a:spcBef>
                          <a:spcPts val="0"/>
                        </a:spcBef>
                        <a:spcAft>
                          <a:spcPts val="1200"/>
                        </a:spcAft>
                        <a:buClr>
                          <a:schemeClr val="dk1"/>
                        </a:buClr>
                        <a:buSzPts val="1100"/>
                        <a:buFont typeface="Arial"/>
                        <a:buNone/>
                      </a:pPr>
                      <a:r>
                        <a:rPr lang="en" sz="1800">
                          <a:solidFill>
                            <a:schemeClr val="dk2"/>
                          </a:solidFill>
                        </a:rPr>
                        <a:t>0.390</a:t>
                      </a:r>
                      <a:endParaRPr/>
                    </a:p>
                  </a:txBody>
                  <a:tcPr marT="91425" marB="91425" marR="91425" marL="91425"/>
                </a:tc>
              </a:tr>
              <a:tr h="381000">
                <a:tc>
                  <a:txBody>
                    <a:bodyPr/>
                    <a:lstStyle/>
                    <a:p>
                      <a:pPr indent="0" lvl="0" marL="0" rtl="0" algn="l">
                        <a:spcBef>
                          <a:spcPts val="0"/>
                        </a:spcBef>
                        <a:spcAft>
                          <a:spcPts val="0"/>
                        </a:spcAft>
                        <a:buNone/>
                      </a:pPr>
                      <a:r>
                        <a:rPr lang="en"/>
                        <a:t>Rogue-2</a:t>
                      </a:r>
                      <a:endParaRPr/>
                    </a:p>
                  </a:txBody>
                  <a:tcPr marT="91425" marB="91425" marR="91425" marL="91425"/>
                </a:tc>
                <a:tc>
                  <a:txBody>
                    <a:bodyPr/>
                    <a:lstStyle/>
                    <a:p>
                      <a:pPr indent="0" lvl="0" marL="0" rtl="0" algn="l">
                        <a:lnSpc>
                          <a:spcPct val="115000"/>
                        </a:lnSpc>
                        <a:spcBef>
                          <a:spcPts val="0"/>
                        </a:spcBef>
                        <a:spcAft>
                          <a:spcPts val="1200"/>
                        </a:spcAft>
                        <a:buClr>
                          <a:schemeClr val="dk1"/>
                        </a:buClr>
                        <a:buSzPts val="1100"/>
                        <a:buFont typeface="Arial"/>
                        <a:buNone/>
                      </a:pPr>
                      <a:r>
                        <a:rPr lang="en" sz="1800">
                          <a:solidFill>
                            <a:schemeClr val="dk2"/>
                          </a:solidFill>
                        </a:rPr>
                        <a:t>0.0826</a:t>
                      </a:r>
                      <a:endParaRPr/>
                    </a:p>
                  </a:txBody>
                  <a:tcPr marT="91425" marB="91425" marR="91425" marL="91425"/>
                </a:tc>
                <a:tc>
                  <a:txBody>
                    <a:bodyPr/>
                    <a:lstStyle/>
                    <a:p>
                      <a:pPr indent="0" lvl="0" marL="0" rtl="0" algn="l">
                        <a:lnSpc>
                          <a:spcPct val="115000"/>
                        </a:lnSpc>
                        <a:spcBef>
                          <a:spcPts val="0"/>
                        </a:spcBef>
                        <a:spcAft>
                          <a:spcPts val="1200"/>
                        </a:spcAft>
                        <a:buClr>
                          <a:schemeClr val="dk1"/>
                        </a:buClr>
                        <a:buSzPts val="1100"/>
                        <a:buFont typeface="Arial"/>
                        <a:buNone/>
                      </a:pPr>
                      <a:r>
                        <a:rPr lang="en" sz="1800">
                          <a:solidFill>
                            <a:schemeClr val="dk2"/>
                          </a:solidFill>
                        </a:rPr>
                        <a:t>0.0683</a:t>
                      </a:r>
                      <a:endParaRPr/>
                    </a:p>
                  </a:txBody>
                  <a:tcPr marT="91425" marB="91425" marR="91425" marL="91425"/>
                </a:tc>
                <a:tc>
                  <a:txBody>
                    <a:bodyPr/>
                    <a:lstStyle/>
                    <a:p>
                      <a:pPr indent="0" lvl="0" marL="0" rtl="0" algn="l">
                        <a:lnSpc>
                          <a:spcPct val="115000"/>
                        </a:lnSpc>
                        <a:spcBef>
                          <a:spcPts val="0"/>
                        </a:spcBef>
                        <a:spcAft>
                          <a:spcPts val="1200"/>
                        </a:spcAft>
                        <a:buClr>
                          <a:schemeClr val="dk1"/>
                        </a:buClr>
                        <a:buSzPts val="1100"/>
                        <a:buFont typeface="Arial"/>
                        <a:buNone/>
                      </a:pPr>
                      <a:r>
                        <a:rPr lang="en" sz="1800">
                          <a:solidFill>
                            <a:schemeClr val="dk2"/>
                          </a:solidFill>
                        </a:rPr>
                        <a:t>0.135</a:t>
                      </a:r>
                      <a:endParaRPr/>
                    </a:p>
                  </a:txBody>
                  <a:tcPr marT="91425" marB="91425" marR="91425" marL="91425"/>
                </a:tc>
              </a:tr>
              <a:tr h="381000">
                <a:tc>
                  <a:txBody>
                    <a:bodyPr/>
                    <a:lstStyle/>
                    <a:p>
                      <a:pPr indent="0" lvl="0" marL="0" rtl="0" algn="l">
                        <a:spcBef>
                          <a:spcPts val="0"/>
                        </a:spcBef>
                        <a:spcAft>
                          <a:spcPts val="0"/>
                        </a:spcAft>
                        <a:buNone/>
                      </a:pPr>
                      <a:r>
                        <a:rPr lang="en"/>
                        <a:t>Rogue-l</a:t>
                      </a:r>
                      <a:endParaRPr/>
                    </a:p>
                  </a:txBody>
                  <a:tcPr marT="91425" marB="91425" marR="91425" marL="91425"/>
                </a:tc>
                <a:tc>
                  <a:txBody>
                    <a:bodyPr/>
                    <a:lstStyle/>
                    <a:p>
                      <a:pPr indent="0" lvl="0" marL="0" rtl="0" algn="l">
                        <a:lnSpc>
                          <a:spcPct val="115000"/>
                        </a:lnSpc>
                        <a:spcBef>
                          <a:spcPts val="0"/>
                        </a:spcBef>
                        <a:spcAft>
                          <a:spcPts val="1200"/>
                        </a:spcAft>
                        <a:buClr>
                          <a:schemeClr val="dk1"/>
                        </a:buClr>
                        <a:buSzPts val="1100"/>
                        <a:buFont typeface="Arial"/>
                        <a:buNone/>
                      </a:pPr>
                      <a:r>
                        <a:rPr lang="en" sz="1800">
                          <a:solidFill>
                            <a:schemeClr val="dk2"/>
                          </a:solidFill>
                        </a:rPr>
                        <a:t>0.205</a:t>
                      </a:r>
                      <a:endParaRPr/>
                    </a:p>
                  </a:txBody>
                  <a:tcPr marT="91425" marB="91425" marR="91425" marL="91425"/>
                </a:tc>
                <a:tc>
                  <a:txBody>
                    <a:bodyPr/>
                    <a:lstStyle/>
                    <a:p>
                      <a:pPr indent="0" lvl="0" marL="0" rtl="0" algn="l">
                        <a:lnSpc>
                          <a:spcPct val="115000"/>
                        </a:lnSpc>
                        <a:spcBef>
                          <a:spcPts val="0"/>
                        </a:spcBef>
                        <a:spcAft>
                          <a:spcPts val="1200"/>
                        </a:spcAft>
                        <a:buClr>
                          <a:schemeClr val="dk1"/>
                        </a:buClr>
                        <a:buSzPts val="1100"/>
                        <a:buFont typeface="Arial"/>
                        <a:buNone/>
                      </a:pPr>
                      <a:r>
                        <a:rPr lang="en" sz="1800">
                          <a:solidFill>
                            <a:schemeClr val="dk2"/>
                          </a:solidFill>
                        </a:rPr>
                        <a:t>0.169</a:t>
                      </a:r>
                      <a:endParaRPr/>
                    </a:p>
                  </a:txBody>
                  <a:tcPr marT="91425" marB="91425" marR="91425" marL="91425"/>
                </a:tc>
                <a:tc>
                  <a:txBody>
                    <a:bodyPr/>
                    <a:lstStyle/>
                    <a:p>
                      <a:pPr indent="0" lvl="0" marL="0" rtl="0" algn="l">
                        <a:lnSpc>
                          <a:spcPct val="115000"/>
                        </a:lnSpc>
                        <a:spcBef>
                          <a:spcPts val="0"/>
                        </a:spcBef>
                        <a:spcAft>
                          <a:spcPts val="1200"/>
                        </a:spcAft>
                        <a:buClr>
                          <a:schemeClr val="dk1"/>
                        </a:buClr>
                        <a:buSzPts val="1100"/>
                        <a:buFont typeface="Arial"/>
                        <a:buNone/>
                      </a:pPr>
                      <a:r>
                        <a:rPr lang="en" sz="1800">
                          <a:solidFill>
                            <a:schemeClr val="dk2"/>
                          </a:solidFill>
                        </a:rPr>
                        <a:t> 0.291</a:t>
                      </a:r>
                      <a:endParaRPr/>
                    </a:p>
                  </a:txBody>
                  <a:tcPr marT="91425" marB="91425" marR="91425" marL="91425"/>
                </a:tc>
              </a:tr>
            </a:tbl>
          </a:graphicData>
        </a:graphic>
      </p:graphicFrame>
      <p:sp>
        <p:nvSpPr>
          <p:cNvPr id="94" name="Google Shape;94;p19"/>
          <p:cNvSpPr txBox="1"/>
          <p:nvPr/>
        </p:nvSpPr>
        <p:spPr>
          <a:xfrm>
            <a:off x="158200" y="1183450"/>
            <a:ext cx="338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Metric Used: Rouge Score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Demo and Case Study</a:t>
            </a:r>
            <a:endParaRPr/>
          </a:p>
          <a:p>
            <a:pPr indent="0" lvl="0" marL="0" rtl="0" algn="l">
              <a:spcBef>
                <a:spcPts val="0"/>
              </a:spcBef>
              <a:spcAft>
                <a:spcPts val="0"/>
              </a:spcAft>
              <a:buNone/>
            </a:pPr>
            <a:r>
              <a:t/>
            </a:r>
            <a:endParaRPr/>
          </a:p>
        </p:txBody>
      </p:sp>
      <p:sp>
        <p:nvSpPr>
          <p:cNvPr id="100" name="Google Shape;100;p20"/>
          <p:cNvSpPr txBox="1"/>
          <p:nvPr>
            <p:ph idx="1" type="body"/>
          </p:nvPr>
        </p:nvSpPr>
        <p:spPr>
          <a:xfrm>
            <a:off x="311700" y="1152475"/>
            <a:ext cx="8520600" cy="3823800"/>
          </a:xfrm>
          <a:prstGeom prst="rect">
            <a:avLst/>
          </a:prstGeom>
        </p:spPr>
        <p:txBody>
          <a:bodyPr anchorCtr="0" anchor="t" bIns="91425" lIns="91425" spcFirstLastPara="1" rIns="91425" wrap="square" tIns="91425">
            <a:normAutofit/>
          </a:bodyPr>
          <a:lstStyle/>
          <a:p>
            <a:pPr indent="-304800" lvl="0" marL="457200" rtl="0" algn="l">
              <a:spcBef>
                <a:spcPts val="0"/>
              </a:spcBef>
              <a:spcAft>
                <a:spcPts val="0"/>
              </a:spcAft>
              <a:buSzPts val="1200"/>
              <a:buAutoNum type="arabicPeriod"/>
            </a:pPr>
            <a:r>
              <a:rPr lang="en" sz="1200"/>
              <a:t>Sentence: </a:t>
            </a:r>
            <a:r>
              <a:rPr lang="en" sz="1200">
                <a:solidFill>
                  <a:srgbClr val="202124"/>
                </a:solidFill>
                <a:highlight>
                  <a:srgbClr val="FFFFFF"/>
                </a:highlight>
              </a:rPr>
              <a:t>In </a:t>
            </a:r>
            <a:r>
              <a:rPr b="1" lang="en" sz="1200">
                <a:solidFill>
                  <a:srgbClr val="202124"/>
                </a:solidFill>
                <a:highlight>
                  <a:srgbClr val="FFFFFF"/>
                </a:highlight>
              </a:rPr>
              <a:t>knowledge</a:t>
            </a:r>
            <a:r>
              <a:rPr lang="en" sz="1200">
                <a:solidFill>
                  <a:srgbClr val="202124"/>
                </a:solidFill>
                <a:highlight>
                  <a:srgbClr val="FFFFFF"/>
                </a:highlight>
              </a:rPr>
              <a:t> representation and reasoning, </a:t>
            </a:r>
            <a:r>
              <a:rPr b="1" lang="en" sz="1200">
                <a:solidFill>
                  <a:srgbClr val="202124"/>
                </a:solidFill>
                <a:highlight>
                  <a:srgbClr val="FFFFFF"/>
                </a:highlight>
              </a:rPr>
              <a:t>knowledge graph</a:t>
            </a:r>
            <a:r>
              <a:rPr lang="en" sz="1200">
                <a:solidFill>
                  <a:srgbClr val="202124"/>
                </a:solidFill>
                <a:highlight>
                  <a:srgbClr val="FFFFFF"/>
                </a:highlight>
              </a:rPr>
              <a:t> is a </a:t>
            </a:r>
            <a:r>
              <a:rPr b="1" lang="en" sz="1200">
                <a:solidFill>
                  <a:srgbClr val="202124"/>
                </a:solidFill>
                <a:highlight>
                  <a:srgbClr val="FFFFFF"/>
                </a:highlight>
              </a:rPr>
              <a:t>knowledge</a:t>
            </a:r>
            <a:r>
              <a:rPr lang="en" sz="1200">
                <a:solidFill>
                  <a:srgbClr val="202124"/>
                </a:solidFill>
                <a:highlight>
                  <a:srgbClr val="FFFFFF"/>
                </a:highlight>
              </a:rPr>
              <a:t> base that uses a </a:t>
            </a:r>
            <a:r>
              <a:rPr b="1" lang="en" sz="1200">
                <a:solidFill>
                  <a:srgbClr val="202124"/>
                </a:solidFill>
                <a:highlight>
                  <a:srgbClr val="FFFFFF"/>
                </a:highlight>
              </a:rPr>
              <a:t>graph</a:t>
            </a:r>
            <a:r>
              <a:rPr lang="en" sz="1200">
                <a:solidFill>
                  <a:srgbClr val="202124"/>
                </a:solidFill>
                <a:highlight>
                  <a:srgbClr val="FFFFFF"/>
                </a:highlight>
              </a:rPr>
              <a:t>-structured data model or topology to integrate data. </a:t>
            </a:r>
            <a:r>
              <a:rPr b="1" lang="en" sz="1200">
                <a:solidFill>
                  <a:srgbClr val="202124"/>
                </a:solidFill>
                <a:highlight>
                  <a:srgbClr val="FFFFFF"/>
                </a:highlight>
              </a:rPr>
              <a:t>Knowledge</a:t>
            </a:r>
            <a:r>
              <a:rPr lang="en" sz="1200">
                <a:solidFill>
                  <a:srgbClr val="202124"/>
                </a:solidFill>
                <a:highlight>
                  <a:srgbClr val="FFFFFF"/>
                </a:highlight>
              </a:rPr>
              <a:t> graphs are often used to store interlinked descriptions of entities – objects, events, situations or abstract concepts – with free-form semantics.</a:t>
            </a:r>
            <a:endParaRPr sz="1200">
              <a:solidFill>
                <a:srgbClr val="202124"/>
              </a:solidFill>
              <a:highlight>
                <a:srgbClr val="FFFFFF"/>
              </a:highlight>
            </a:endParaRPr>
          </a:p>
          <a:p>
            <a:pPr indent="0" lvl="0" marL="0" rtl="0" algn="l">
              <a:spcBef>
                <a:spcPts val="1200"/>
              </a:spcBef>
              <a:spcAft>
                <a:spcPts val="0"/>
              </a:spcAft>
              <a:buNone/>
            </a:pPr>
            <a:r>
              <a:rPr lang="en" sz="1200">
                <a:solidFill>
                  <a:srgbClr val="202124"/>
                </a:solidFill>
                <a:highlight>
                  <a:srgbClr val="FFFFFF"/>
                </a:highlight>
              </a:rPr>
              <a:t>Summarized text for sentence-1 using Billsum: </a:t>
            </a:r>
            <a:r>
              <a:rPr lang="en" sz="1050">
                <a:solidFill>
                  <a:srgbClr val="FF0000"/>
                </a:solidFill>
                <a:highlight>
                  <a:srgbClr val="FFFFFF"/>
                </a:highlight>
                <a:latin typeface="Courier New"/>
                <a:ea typeface="Courier New"/>
                <a:cs typeface="Courier New"/>
                <a:sym typeface="Courier New"/>
              </a:rPr>
              <a:t>In knowledge representation and reasoning, knowledge graph is a knowledge base that uses a graphs to store descriptions of entities, objects, events, or concepts with free-form descriptions.</a:t>
            </a:r>
            <a:endParaRPr sz="1200">
              <a:solidFill>
                <a:srgbClr val="FF0000"/>
              </a:solidFill>
              <a:highlight>
                <a:srgbClr val="F6F8FA"/>
              </a:highlight>
            </a:endParaRPr>
          </a:p>
          <a:p>
            <a:pPr indent="0" lvl="0" marL="0" rtl="0" algn="l">
              <a:spcBef>
                <a:spcPts val="1200"/>
              </a:spcBef>
              <a:spcAft>
                <a:spcPts val="0"/>
              </a:spcAft>
              <a:buNone/>
            </a:pPr>
            <a:r>
              <a:rPr lang="en" sz="1200">
                <a:solidFill>
                  <a:srgbClr val="202124"/>
                </a:solidFill>
                <a:highlight>
                  <a:srgbClr val="FFFFFF"/>
                </a:highlight>
              </a:rPr>
              <a:t>Summarized text for sentence-1 using Big_patent: </a:t>
            </a:r>
            <a:r>
              <a:rPr lang="en" sz="1050">
                <a:solidFill>
                  <a:srgbClr val="FF0000"/>
                </a:solidFill>
                <a:highlight>
                  <a:srgbClr val="FFFFFF"/>
                </a:highlight>
                <a:latin typeface="Courier New"/>
                <a:ea typeface="Courier New"/>
                <a:cs typeface="Courier New"/>
                <a:sym typeface="Courier New"/>
              </a:rPr>
              <a:t>knowledge graph is a knowledge base that uses a graph-structured data model or topology to integrate data and is often used to store interlinked descriptions of entities – objects, events, situations or abstract concepts – with free-form semantics.</a:t>
            </a:r>
            <a:endParaRPr sz="1050">
              <a:solidFill>
                <a:srgbClr val="FF0000"/>
              </a:solidFill>
              <a:highlight>
                <a:srgbClr val="FFFFFF"/>
              </a:highlight>
              <a:latin typeface="Courier New"/>
              <a:ea typeface="Courier New"/>
              <a:cs typeface="Courier New"/>
              <a:sym typeface="Courier New"/>
            </a:endParaRPr>
          </a:p>
          <a:p>
            <a:pPr indent="0" lvl="0" marL="0" rtl="0" algn="l">
              <a:spcBef>
                <a:spcPts val="1200"/>
              </a:spcBef>
              <a:spcAft>
                <a:spcPts val="0"/>
              </a:spcAft>
              <a:buNone/>
            </a:pPr>
            <a:r>
              <a:rPr lang="en" sz="1200">
                <a:solidFill>
                  <a:srgbClr val="202124"/>
                </a:solidFill>
                <a:highlight>
                  <a:srgbClr val="FFFFFF"/>
                </a:highlight>
              </a:rPr>
              <a:t>Summarized text for sentence-1 using Wikihow: </a:t>
            </a:r>
            <a:r>
              <a:rPr lang="en" sz="1200">
                <a:solidFill>
                  <a:srgbClr val="FF0000"/>
                </a:solidFill>
                <a:highlight>
                  <a:srgbClr val="F6F8FA"/>
                </a:highlight>
              </a:rPr>
              <a:t>Know what a knowledge graph is and why it’s important in the context of knowledge representation and reasoning. Understand how to use knowledge graphs in knowledge representation and reasoning.</a:t>
            </a:r>
            <a:endParaRPr sz="1200">
              <a:solidFill>
                <a:srgbClr val="FF0000"/>
              </a:solidFill>
              <a:highlight>
                <a:srgbClr val="F6F8FA"/>
              </a:highlight>
            </a:endParaRPr>
          </a:p>
          <a:p>
            <a:pPr indent="0" lvl="0" marL="0" rtl="0" algn="l">
              <a:spcBef>
                <a:spcPts val="1200"/>
              </a:spcBef>
              <a:spcAft>
                <a:spcPts val="1200"/>
              </a:spcAft>
              <a:buClr>
                <a:schemeClr val="dk1"/>
              </a:buClr>
              <a:buSzPts val="1100"/>
              <a:buFont typeface="Arial"/>
              <a:buNone/>
            </a:pPr>
            <a:r>
              <a:t/>
            </a:r>
            <a:endParaRPr sz="1200">
              <a:solidFill>
                <a:srgbClr val="202124"/>
              </a:solidFill>
              <a:highlight>
                <a:srgbClr val="FFFFFF"/>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1"/>
          <p:cNvSpPr txBox="1"/>
          <p:nvPr>
            <p:ph idx="1" type="body"/>
          </p:nvPr>
        </p:nvSpPr>
        <p:spPr>
          <a:xfrm>
            <a:off x="311700" y="278775"/>
            <a:ext cx="8520600" cy="4290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200">
                <a:solidFill>
                  <a:srgbClr val="333333"/>
                </a:solidFill>
                <a:highlight>
                  <a:srgbClr val="FFFFFF"/>
                </a:highlight>
                <a:latin typeface="Times New Roman"/>
                <a:ea typeface="Times New Roman"/>
                <a:cs typeface="Times New Roman"/>
                <a:sym typeface="Times New Roman"/>
              </a:rPr>
              <a:t>2.  </a:t>
            </a:r>
            <a:r>
              <a:rPr lang="en" sz="1200">
                <a:solidFill>
                  <a:srgbClr val="333333"/>
                </a:solidFill>
                <a:highlight>
                  <a:srgbClr val="FFFFFF"/>
                </a:highlight>
                <a:latin typeface="Times New Roman"/>
                <a:ea typeface="Times New Roman"/>
                <a:cs typeface="Times New Roman"/>
                <a:sym typeface="Times New Roman"/>
              </a:rPr>
              <a:t>Sentence: Better cycling infrastructure, well defined cycle paths away from other traffic, well lit paths, helps women get safer transportation and improves fitness. Infrastructure for cycling is especially important for women says Kate Jelly in The Guardian. A 2019 SusTrans bike life survey shows only 6% of British women bike regularly compared to 21% of women. The figure for women cycling regularly is 55% in Netherlands and in Copenhagen.</a:t>
            </a:r>
            <a:endParaRPr sz="1200">
              <a:solidFill>
                <a:srgbClr val="333333"/>
              </a:solidFill>
              <a:highlight>
                <a:srgbClr val="FFFFFF"/>
              </a:highlight>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t/>
            </a:r>
            <a:endParaRPr sz="1200">
              <a:solidFill>
                <a:srgbClr val="202124"/>
              </a:solidFill>
              <a:highlight>
                <a:srgbClr val="FFFFFF"/>
              </a:highlight>
            </a:endParaRPr>
          </a:p>
          <a:p>
            <a:pPr indent="0" lvl="0" marL="0" rtl="0" algn="l">
              <a:spcBef>
                <a:spcPts val="1200"/>
              </a:spcBef>
              <a:spcAft>
                <a:spcPts val="0"/>
              </a:spcAft>
              <a:buNone/>
            </a:pPr>
            <a:r>
              <a:rPr lang="en" sz="1200">
                <a:solidFill>
                  <a:srgbClr val="202124"/>
                </a:solidFill>
                <a:highlight>
                  <a:srgbClr val="FFFFFF"/>
                </a:highlight>
              </a:rPr>
              <a:t>Summarized text for Sentence-2 using Big_patent: </a:t>
            </a:r>
            <a:r>
              <a:rPr lang="en" sz="1200">
                <a:solidFill>
                  <a:srgbClr val="FF0000"/>
                </a:solidFill>
                <a:highlight>
                  <a:srgbClr val="F6F8FA"/>
                </a:highlight>
                <a:latin typeface="Roboto"/>
                <a:ea typeface="Roboto"/>
                <a:cs typeface="Roboto"/>
                <a:sym typeface="Roboto"/>
              </a:rPr>
              <a:t>A cycling infrastructure, well defined cycle paths away from other traffic, well lit paths, helps women get safer transportation and improves fitness, and is especially important for women.</a:t>
            </a:r>
            <a:endParaRPr sz="1200">
              <a:solidFill>
                <a:srgbClr val="FF0000"/>
              </a:solidFill>
              <a:highlight>
                <a:srgbClr val="F6F8FA"/>
              </a:highlight>
              <a:latin typeface="Roboto"/>
              <a:ea typeface="Roboto"/>
              <a:cs typeface="Roboto"/>
              <a:sym typeface="Roboto"/>
            </a:endParaRPr>
          </a:p>
          <a:p>
            <a:pPr indent="0" lvl="0" marL="0" rtl="0" algn="l">
              <a:spcBef>
                <a:spcPts val="1200"/>
              </a:spcBef>
              <a:spcAft>
                <a:spcPts val="0"/>
              </a:spcAft>
              <a:buNone/>
            </a:pPr>
            <a:r>
              <a:rPr lang="en" sz="1200">
                <a:solidFill>
                  <a:srgbClr val="202124"/>
                </a:solidFill>
                <a:highlight>
                  <a:srgbClr val="F6F8FA"/>
                </a:highlight>
                <a:latin typeface="Roboto"/>
                <a:ea typeface="Roboto"/>
                <a:cs typeface="Roboto"/>
                <a:sym typeface="Roboto"/>
              </a:rPr>
              <a:t>Summarized text for Sentence-2 using Wikihow: </a:t>
            </a:r>
            <a:r>
              <a:rPr lang="en" sz="1050">
                <a:solidFill>
                  <a:srgbClr val="FF0000"/>
                </a:solidFill>
                <a:highlight>
                  <a:srgbClr val="FFFFFF"/>
                </a:highlight>
                <a:latin typeface="Courier New"/>
                <a:ea typeface="Courier New"/>
                <a:cs typeface="Courier New"/>
                <a:sym typeface="Courier New"/>
              </a:rPr>
              <a:t>Integrate cycling into your daily routine, by riding your bike every day, walking every day, running every day, and doing other things that make it possible for women to be as active as possible.</a:t>
            </a:r>
            <a:endParaRPr sz="1050">
              <a:solidFill>
                <a:srgbClr val="FF0000"/>
              </a:solidFill>
              <a:highlight>
                <a:srgbClr val="FFFFFF"/>
              </a:highlight>
              <a:latin typeface="Courier New"/>
              <a:ea typeface="Courier New"/>
              <a:cs typeface="Courier New"/>
              <a:sym typeface="Courier New"/>
            </a:endParaRPr>
          </a:p>
          <a:p>
            <a:pPr indent="0" lvl="0" marL="0" rtl="0" algn="l">
              <a:spcBef>
                <a:spcPts val="1200"/>
              </a:spcBef>
              <a:spcAft>
                <a:spcPts val="0"/>
              </a:spcAft>
              <a:buNone/>
            </a:pPr>
            <a:r>
              <a:t/>
            </a:r>
            <a:endParaRPr sz="1050">
              <a:solidFill>
                <a:srgbClr val="FF0000"/>
              </a:solidFill>
              <a:highlight>
                <a:srgbClr val="FFFFFF"/>
              </a:highlight>
              <a:latin typeface="Courier New"/>
              <a:ea typeface="Courier New"/>
              <a:cs typeface="Courier New"/>
              <a:sym typeface="Courier New"/>
            </a:endParaRPr>
          </a:p>
          <a:p>
            <a:pPr indent="0" lvl="0" marL="0" rtl="0" algn="l">
              <a:spcBef>
                <a:spcPts val="1200"/>
              </a:spcBef>
              <a:spcAft>
                <a:spcPts val="0"/>
              </a:spcAft>
              <a:buNone/>
            </a:pPr>
            <a:r>
              <a:rPr lang="en" sz="1200">
                <a:solidFill>
                  <a:srgbClr val="333333"/>
                </a:solidFill>
                <a:highlight>
                  <a:srgbClr val="FFFFFF"/>
                </a:highlight>
                <a:latin typeface="Times New Roman"/>
                <a:ea typeface="Times New Roman"/>
                <a:cs typeface="Times New Roman"/>
                <a:sym typeface="Times New Roman"/>
              </a:rPr>
              <a:t> 3. Sentence: </a:t>
            </a:r>
            <a:r>
              <a:rPr lang="en" sz="1050">
                <a:solidFill>
                  <a:schemeClr val="accent2"/>
                </a:solidFill>
                <a:highlight>
                  <a:srgbClr val="FFFFFF"/>
                </a:highlight>
                <a:latin typeface="Courier New"/>
                <a:ea typeface="Courier New"/>
                <a:cs typeface="Courier New"/>
                <a:sym typeface="Courier New"/>
              </a:rPr>
              <a:t>After stating the thesis, you should mention the first main idea that you come across and then major details that back it up. Then you would mention the second main idea and so on.</a:t>
            </a:r>
            <a:endParaRPr sz="1050">
              <a:solidFill>
                <a:schemeClr val="accent2"/>
              </a:solidFill>
              <a:highlight>
                <a:srgbClr val="FFFFFF"/>
              </a:highlight>
              <a:latin typeface="Courier New"/>
              <a:ea typeface="Courier New"/>
              <a:cs typeface="Courier New"/>
              <a:sym typeface="Courier New"/>
            </a:endParaRPr>
          </a:p>
          <a:p>
            <a:pPr indent="0" lvl="0" marL="0" rtl="0" algn="l">
              <a:spcBef>
                <a:spcPts val="0"/>
              </a:spcBef>
              <a:spcAft>
                <a:spcPts val="0"/>
              </a:spcAft>
              <a:buNone/>
            </a:pPr>
            <a:r>
              <a:t/>
            </a:r>
            <a:endParaRPr sz="1050">
              <a:solidFill>
                <a:schemeClr val="accent2"/>
              </a:solidFill>
              <a:highlight>
                <a:srgbClr val="FFFFFF"/>
              </a:highlight>
              <a:latin typeface="Courier New"/>
              <a:ea typeface="Courier New"/>
              <a:cs typeface="Courier New"/>
              <a:sym typeface="Courier New"/>
            </a:endParaRPr>
          </a:p>
          <a:p>
            <a:pPr indent="0" lvl="0" marL="0" rtl="0" algn="l">
              <a:spcBef>
                <a:spcPts val="0"/>
              </a:spcBef>
              <a:spcAft>
                <a:spcPts val="1200"/>
              </a:spcAft>
              <a:buClr>
                <a:schemeClr val="dk1"/>
              </a:buClr>
              <a:buSzPts val="1100"/>
              <a:buFont typeface="Arial"/>
              <a:buNone/>
            </a:pPr>
            <a:r>
              <a:rPr lang="en" sz="1200">
                <a:solidFill>
                  <a:srgbClr val="202124"/>
                </a:solidFill>
                <a:highlight>
                  <a:srgbClr val="F6F8FA"/>
                </a:highlight>
                <a:latin typeface="Roboto"/>
                <a:ea typeface="Roboto"/>
                <a:cs typeface="Roboto"/>
                <a:sym typeface="Roboto"/>
              </a:rPr>
              <a:t>Summarized text for Sentence-3 using Wikihow: </a:t>
            </a:r>
            <a:r>
              <a:rPr lang="en" sz="1050">
                <a:solidFill>
                  <a:srgbClr val="FF0000"/>
                </a:solidFill>
                <a:highlight>
                  <a:srgbClr val="FFFFFF"/>
                </a:highlight>
                <a:latin typeface="Courier New"/>
                <a:ea typeface="Courier New"/>
                <a:cs typeface="Courier New"/>
                <a:sym typeface="Courier New"/>
              </a:rPr>
              <a:t>In the introduction to your essay, you should mention the thesis in the first few sentences, but make sure that you mention the first main idea that you come across.</a:t>
            </a:r>
            <a:endParaRPr sz="1200">
              <a:solidFill>
                <a:srgbClr val="FF0000"/>
              </a:solidFill>
              <a:highlight>
                <a:srgbClr val="F6F8FA"/>
              </a:highlight>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